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notesMasterIdLst>
    <p:notesMasterId r:id="rId14"/>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s>
</file>

<file path=ppt/media/>
</file>

<file path=ppt/media/image-1-1.png>
</file>

<file path=ppt/media/image-1-2.png>
</file>

<file path=ppt/media/image-10-1.png>
</file>

<file path=ppt/media/image-10-2.png>
</file>

<file path=ppt/media/image-11-1.png>
</file>

<file path=ppt/media/image-12-1.png>
</file>

<file path=ppt/media/image-2-1.png>
</file>

<file path=ppt/media/image-3-1.png>
</file>

<file path=ppt/media/image-3-2.png>
</file>

<file path=ppt/media/image-4-1.png>
</file>

<file path=ppt/media/image-4-2.png>
</file>

<file path=ppt/media/image-5-1.png>
</file>

<file path=ppt/media/image-5-2.png>
</file>

<file path=ppt/media/image-6-1.png>
</file>

<file path=ppt/media/image-6-2.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rot="-900000">
            <a:off x="8075730" y="357188"/>
            <a:ext cx="353895" cy="466130"/>
          </a:xfrm>
          <a:prstGeom prst="rect">
            <a:avLst/>
          </a:prstGeom>
          <a:noFill/>
          <a:ln/>
        </p:spPr>
        <p:txBody>
          <a:bodyPr wrap="none" lIns="0" tIns="0" rIns="0" bIns="0" rtlCol="0" anchor="t">
            <a:spAutoFit/>
          </a:bodyPr>
          <a:lstStyle/>
          <a:p>
            <a:pPr algn="l" indent="0" marL="0">
              <a:lnSpc>
                <a:spcPts val="3200"/>
              </a:lnSpc>
              <a:buNone/>
            </a:pPr>
            <a:r>
              <a:rPr lang="en-US" sz="2436" b="1" dirty="0">
                <a:solidFill>
                  <a:srgbClr val="3498DB">
                    <a:alpha val="10000"/>
                  </a:srgbClr>
                </a:solidFill>
              </a:rPr>
              <a:t>σ²</a:t>
            </a:r>
            <a:endParaRPr lang="en-US" sz="2436" dirty="0"/>
          </a:p>
        </p:txBody>
      </p:sp>
      <p:sp>
        <p:nvSpPr>
          <p:cNvPr id="4" name="Text 1"/>
          <p:cNvSpPr/>
          <p:nvPr/>
        </p:nvSpPr>
        <p:spPr>
          <a:xfrm rot="1200000">
            <a:off x="357188" y="4105870"/>
            <a:ext cx="1282108" cy="466130"/>
          </a:xfrm>
          <a:prstGeom prst="rect">
            <a:avLst/>
          </a:prstGeom>
          <a:noFill/>
          <a:ln/>
        </p:spPr>
        <p:txBody>
          <a:bodyPr wrap="none" lIns="0" tIns="0" rIns="0" bIns="0" rtlCol="0" anchor="t">
            <a:spAutoFit/>
          </a:bodyPr>
          <a:lstStyle/>
          <a:p>
            <a:pPr algn="l" indent="0" marL="0">
              <a:lnSpc>
                <a:spcPts val="3200"/>
              </a:lnSpc>
              <a:buNone/>
            </a:pPr>
            <a:r>
              <a:rPr lang="en-US" sz="2436" b="1" dirty="0">
                <a:solidFill>
                  <a:srgbClr val="3498DB">
                    <a:alpha val="10000"/>
                  </a:srgbClr>
                </a:solidFill>
              </a:rPr>
              <a:t>E[(ŷ-y)²]</a:t>
            </a:r>
            <a:endParaRPr lang="en-US" sz="2436" dirty="0"/>
          </a:p>
        </p:txBody>
      </p:sp>
      <p:sp>
        <p:nvSpPr>
          <p:cNvPr id="5" name="Text 2"/>
          <p:cNvSpPr/>
          <p:nvPr/>
        </p:nvSpPr>
        <p:spPr>
          <a:xfrm>
            <a:off x="428625" y="1348773"/>
            <a:ext cx="3929063" cy="1097235"/>
          </a:xfrm>
          <a:prstGeom prst="rect">
            <a:avLst/>
          </a:prstGeom>
          <a:noFill/>
          <a:ln/>
        </p:spPr>
        <p:txBody>
          <a:bodyPr wrap="square" lIns="0" tIns="0" rIns="0" bIns="0" rtlCol="0" anchor="t">
            <a:spAutoFit/>
          </a:bodyPr>
          <a:lstStyle/>
          <a:p>
            <a:pPr algn="l" indent="0" marL="0">
              <a:lnSpc>
                <a:spcPts val="4300"/>
              </a:lnSpc>
              <a:buNone/>
            </a:pPr>
            <a:r>
              <a:rPr lang="en-US" sz="3294" b="1" spc="-1" kern="0" dirty="0">
                <a:solidFill>
                  <a:srgbClr val="ECF0F1"/>
                </a:solidFill>
              </a:rPr>
              <a:t>The Bias-Variance Tradeoff</a:t>
            </a:r>
            <a:endParaRPr lang="en-US" sz="3294" dirty="0"/>
          </a:p>
        </p:txBody>
      </p:sp>
      <p:sp>
        <p:nvSpPr>
          <p:cNvPr id="6" name="Text 3"/>
          <p:cNvSpPr/>
          <p:nvPr/>
        </p:nvSpPr>
        <p:spPr>
          <a:xfrm>
            <a:off x="428625" y="2588884"/>
            <a:ext cx="3929063" cy="320018"/>
          </a:xfrm>
          <a:prstGeom prst="rect">
            <a:avLst/>
          </a:prstGeom>
          <a:noFill/>
          <a:ln/>
        </p:spPr>
        <p:txBody>
          <a:bodyPr wrap="none" lIns="0" tIns="0" rIns="0" bIns="0" rtlCol="0" anchor="t">
            <a:spAutoFit/>
          </a:bodyPr>
          <a:lstStyle/>
          <a:p>
            <a:pPr algn="l" indent="0" marL="0">
              <a:lnSpc>
                <a:spcPts val="2500"/>
              </a:lnSpc>
              <a:buNone/>
            </a:pPr>
            <a:r>
              <a:rPr lang="en-US" sz="1704" dirty="0">
                <a:solidFill>
                  <a:srgbClr val="3498DB"/>
                </a:solidFill>
              </a:rPr>
              <a:t>Navigating the Core Challenge</a:t>
            </a:r>
            <a:endParaRPr lang="en-US" sz="1704" dirty="0"/>
          </a:p>
        </p:txBody>
      </p:sp>
      <p:sp>
        <p:nvSpPr>
          <p:cNvPr id="7" name="Text 4"/>
          <p:cNvSpPr/>
          <p:nvPr/>
        </p:nvSpPr>
        <p:spPr>
          <a:xfrm>
            <a:off x="428625" y="3123214"/>
            <a:ext cx="2857500" cy="914400"/>
          </a:xfrm>
          <a:prstGeom prst="rect">
            <a:avLst/>
          </a:prstGeom>
          <a:noFill/>
          <a:ln/>
        </p:spPr>
        <p:txBody>
          <a:bodyPr wrap="square" lIns="0" tIns="0" rIns="0" bIns="0" rtlCol="0" anchor="t">
            <a:spAutoFit/>
          </a:bodyPr>
          <a:lstStyle/>
          <a:p>
            <a:pPr algn="l" indent="0" marL="0">
              <a:lnSpc>
                <a:spcPts val="1800"/>
              </a:lnSpc>
              <a:buNone/>
            </a:pPr>
            <a:r>
              <a:rPr lang="en-US" sz="1050" dirty="0">
                <a:solidFill>
                  <a:srgbClr val="BDC3C7"/>
                </a:solidFill>
              </a:rPr>
              <a:t>Understanding how to balance model simplicity and complexity to achieve optimal predictive performance on unseen data.</a:t>
            </a:r>
            <a:endParaRPr lang="en-US" sz="1050" dirty="0"/>
          </a:p>
        </p:txBody>
      </p:sp>
      <p:pic>
        <p:nvPicPr>
          <p:cNvPr id="8" name="Image 1" descr="preencoded.png">    </p:cNvPr>
          <p:cNvPicPr>
            <a:picLocks noChangeAspect="1"/>
          </p:cNvPicPr>
          <p:nvPr/>
        </p:nvPicPr>
        <p:blipFill>
          <a:blip r:embed="rId2"/>
          <a:stretch>
            <a:fillRect/>
          </a:stretch>
        </p:blipFill>
        <p:spPr>
          <a:xfrm>
            <a:off x="5322094" y="1500188"/>
            <a:ext cx="2857500" cy="21431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832872"/>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Conclusion: The Art of the Tradeoff</a:t>
            </a:r>
            <a:endParaRPr lang="en-US" sz="1602" dirty="0"/>
          </a:p>
        </p:txBody>
      </p:sp>
      <p:pic>
        <p:nvPicPr>
          <p:cNvPr id="4" name="Image 1" descr="preencoded.png">    </p:cNvPr>
          <p:cNvPicPr>
            <a:picLocks noChangeAspect="1"/>
          </p:cNvPicPr>
          <p:nvPr/>
        </p:nvPicPr>
        <p:blipFill>
          <a:blip r:embed="rId2"/>
          <a:stretch>
            <a:fillRect/>
          </a:stretch>
        </p:blipFill>
        <p:spPr>
          <a:xfrm>
            <a:off x="982266" y="2011859"/>
            <a:ext cx="2857500" cy="2500313"/>
          </a:xfrm>
          <a:prstGeom prst="rect">
            <a:avLst/>
          </a:prstGeom>
        </p:spPr>
      </p:pic>
      <p:sp>
        <p:nvSpPr>
          <p:cNvPr id="5" name="Text 1"/>
          <p:cNvSpPr/>
          <p:nvPr/>
        </p:nvSpPr>
        <p:spPr>
          <a:xfrm>
            <a:off x="4750594" y="1119783"/>
            <a:ext cx="3964781" cy="171450"/>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The Tradeoff is Inevitable</a:t>
            </a:r>
            <a:endParaRPr lang="en-US" sz="784" dirty="0"/>
          </a:p>
        </p:txBody>
      </p:sp>
      <p:sp>
        <p:nvSpPr>
          <p:cNvPr id="6" name="Text 2"/>
          <p:cNvSpPr/>
          <p:nvPr/>
        </p:nvSpPr>
        <p:spPr>
          <a:xfrm>
            <a:off x="5007769" y="1362670"/>
            <a:ext cx="37076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Bias and Variance are </a:t>
            </a:r>
            <a:pPr algn="l" indent="0" marL="0">
              <a:lnSpc>
                <a:spcPts val="1400"/>
              </a:lnSpc>
              <a:buNone/>
            </a:pPr>
            <a:r>
              <a:rPr lang="en-US" sz="734" b="1" dirty="0">
                <a:solidFill>
                  <a:srgbClr val="E74C3C"/>
                </a:solidFill>
              </a:rPr>
              <a:t>two sides of the same coin</a:t>
            </a:r>
            <a:pPr algn="l" indent="0" marL="0">
              <a:lnSpc>
                <a:spcPts val="1400"/>
              </a:lnSpc>
              <a:buNone/>
            </a:pPr>
            <a:r>
              <a:rPr lang="en-US" sz="780" dirty="0">
                <a:solidFill>
                  <a:srgbClr val="BDC3C7"/>
                </a:solidFill>
              </a:rPr>
              <a:t>. Managing them is the </a:t>
            </a:r>
            <a:pPr algn="l" indent="0" marL="0">
              <a:lnSpc>
                <a:spcPts val="1400"/>
              </a:lnSpc>
              <a:buNone/>
            </a:pPr>
            <a:r>
              <a:rPr lang="en-US" sz="780" dirty="0">
                <a:solidFill>
                  <a:srgbClr val="BDC3C7"/>
                </a:solidFill>
              </a:rPr>
              <a:t>core challenge of model tuning and optimization.</a:t>
            </a:r>
            <a:endParaRPr lang="en-US" sz="780" dirty="0"/>
          </a:p>
        </p:txBody>
      </p:sp>
      <p:sp>
        <p:nvSpPr>
          <p:cNvPr id="7" name="Text 3"/>
          <p:cNvSpPr/>
          <p:nvPr/>
        </p:nvSpPr>
        <p:spPr>
          <a:xfrm>
            <a:off x="4750594" y="1884164"/>
            <a:ext cx="3964781" cy="171450"/>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The Goal is Generalization</a:t>
            </a:r>
            <a:endParaRPr lang="en-US" sz="784" dirty="0"/>
          </a:p>
        </p:txBody>
      </p:sp>
      <p:sp>
        <p:nvSpPr>
          <p:cNvPr id="8" name="Text 4"/>
          <p:cNvSpPr/>
          <p:nvPr/>
        </p:nvSpPr>
        <p:spPr>
          <a:xfrm>
            <a:off x="5007769" y="2127052"/>
            <a:ext cx="37076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We don't seek to minimize </a:t>
            </a:r>
            <a:pPr algn="l" indent="0" marL="0">
              <a:lnSpc>
                <a:spcPts val="1400"/>
              </a:lnSpc>
              <a:buNone/>
            </a:pPr>
            <a:r>
              <a:rPr lang="en-US" sz="734" b="1" dirty="0">
                <a:solidFill>
                  <a:srgbClr val="E74C3C"/>
                </a:solidFill>
              </a:rPr>
              <a:t>training error</a:t>
            </a:r>
            <a:pPr algn="l" indent="0" marL="0">
              <a:lnSpc>
                <a:spcPts val="1400"/>
              </a:lnSpc>
              <a:buNone/>
            </a:pPr>
            <a:r>
              <a:rPr lang="en-US" sz="780" dirty="0">
                <a:solidFill>
                  <a:srgbClr val="BDC3C7"/>
                </a:solidFill>
              </a:rPr>
              <a:t> (which leads to high variance), </a:t>
            </a:r>
            <a:pPr algn="l" indent="0" marL="0">
              <a:lnSpc>
                <a:spcPts val="1400"/>
              </a:lnSpc>
              <a:buNone/>
            </a:pPr>
            <a:r>
              <a:rPr lang="en-US" sz="780" dirty="0">
                <a:solidFill>
                  <a:srgbClr val="BDC3C7"/>
                </a:solidFill>
              </a:rPr>
              <a:t>but to minimize the </a:t>
            </a:r>
            <a:pPr algn="l" indent="0" marL="0">
              <a:lnSpc>
                <a:spcPts val="1400"/>
              </a:lnSpc>
              <a:buNone/>
            </a:pPr>
            <a:r>
              <a:rPr lang="en-US" sz="780" dirty="0">
                <a:solidFill>
                  <a:srgbClr val="3498DB"/>
                </a:solidFill>
              </a:rPr>
              <a:t>test error</a:t>
            </a:r>
            <a:pPr algn="l" indent="0" marL="0">
              <a:lnSpc>
                <a:spcPts val="1400"/>
              </a:lnSpc>
              <a:buNone/>
            </a:pPr>
            <a:r>
              <a:rPr lang="en-US" sz="780" dirty="0">
                <a:solidFill>
                  <a:srgbClr val="BDC3C7"/>
                </a:solidFill>
              </a:rPr>
              <a:t> on unseen data.</a:t>
            </a:r>
            <a:endParaRPr lang="en-US" sz="780" dirty="0"/>
          </a:p>
        </p:txBody>
      </p:sp>
      <p:sp>
        <p:nvSpPr>
          <p:cNvPr id="9" name="Text 5"/>
          <p:cNvSpPr/>
          <p:nvPr/>
        </p:nvSpPr>
        <p:spPr>
          <a:xfrm>
            <a:off x="4750594" y="2648545"/>
            <a:ext cx="3964781" cy="171450"/>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Use Diagnostic Tools</a:t>
            </a:r>
            <a:endParaRPr lang="en-US" sz="784" dirty="0"/>
          </a:p>
        </p:txBody>
      </p:sp>
      <p:sp>
        <p:nvSpPr>
          <p:cNvPr id="10" name="Text 6"/>
          <p:cNvSpPr/>
          <p:nvPr/>
        </p:nvSpPr>
        <p:spPr>
          <a:xfrm>
            <a:off x="5007769" y="2891433"/>
            <a:ext cx="37076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Employ </a:t>
            </a:r>
            <a:pPr algn="l" indent="0" marL="0">
              <a:lnSpc>
                <a:spcPts val="1400"/>
              </a:lnSpc>
              <a:buNone/>
            </a:pPr>
            <a:r>
              <a:rPr lang="en-US" sz="780" dirty="0">
                <a:solidFill>
                  <a:srgbClr val="3498DB"/>
                </a:solidFill>
              </a:rPr>
              <a:t>Learning Curves</a:t>
            </a:r>
            <a:pPr algn="l" indent="0" marL="0">
              <a:lnSpc>
                <a:spcPts val="1400"/>
              </a:lnSpc>
              <a:buNone/>
            </a:pPr>
            <a:r>
              <a:rPr lang="en-US" sz="780" dirty="0">
                <a:solidFill>
                  <a:srgbClr val="BDC3C7"/>
                </a:solidFill>
              </a:rPr>
              <a:t> and </a:t>
            </a:r>
            <a:pPr algn="l" indent="0" marL="0">
              <a:lnSpc>
                <a:spcPts val="1400"/>
              </a:lnSpc>
              <a:buNone/>
            </a:pPr>
            <a:r>
              <a:rPr lang="en-US" sz="780" dirty="0">
                <a:solidFill>
                  <a:srgbClr val="3498DB"/>
                </a:solidFill>
              </a:rPr>
              <a:t>Cross-Validation</a:t>
            </a:r>
            <a:pPr algn="l" indent="0" marL="0">
              <a:lnSpc>
                <a:spcPts val="1400"/>
              </a:lnSpc>
              <a:buNone/>
            </a:pPr>
            <a:r>
              <a:rPr lang="en-US" sz="780" dirty="0">
                <a:solidFill>
                  <a:srgbClr val="BDC3C7"/>
                </a:solidFill>
              </a:rPr>
              <a:t> to diagnose whether your </a:t>
            </a:r>
            <a:pPr algn="l" indent="0" marL="0">
              <a:lnSpc>
                <a:spcPts val="1400"/>
              </a:lnSpc>
              <a:buNone/>
            </a:pPr>
            <a:r>
              <a:rPr lang="en-US" sz="780" dirty="0">
                <a:solidFill>
                  <a:srgbClr val="BDC3C7"/>
                </a:solidFill>
              </a:rPr>
              <a:t>model suffers from high bias or high variance.</a:t>
            </a:r>
            <a:endParaRPr lang="en-US" sz="780" dirty="0"/>
          </a:p>
        </p:txBody>
      </p:sp>
      <p:sp>
        <p:nvSpPr>
          <p:cNvPr id="11" name="Text 7"/>
          <p:cNvSpPr/>
          <p:nvPr/>
        </p:nvSpPr>
        <p:spPr>
          <a:xfrm>
            <a:off x="4750594" y="3412927"/>
            <a:ext cx="3964781" cy="171450"/>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Continuous Refinement</a:t>
            </a:r>
            <a:endParaRPr lang="en-US" sz="784" dirty="0"/>
          </a:p>
        </p:txBody>
      </p:sp>
      <p:sp>
        <p:nvSpPr>
          <p:cNvPr id="12" name="Text 8"/>
          <p:cNvSpPr/>
          <p:nvPr/>
        </p:nvSpPr>
        <p:spPr>
          <a:xfrm>
            <a:off x="5007769" y="3655814"/>
            <a:ext cx="37076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Finding the optimal balance is an </a:t>
            </a:r>
            <a:pPr algn="l" indent="0" marL="0">
              <a:lnSpc>
                <a:spcPts val="1400"/>
              </a:lnSpc>
              <a:buNone/>
            </a:pPr>
            <a:r>
              <a:rPr lang="en-US" sz="734" b="1" dirty="0">
                <a:solidFill>
                  <a:srgbClr val="E74C3C"/>
                </a:solidFill>
              </a:rPr>
              <a:t>iterative process</a:t>
            </a:r>
            <a:pPr algn="l" indent="0" marL="0">
              <a:lnSpc>
                <a:spcPts val="1400"/>
              </a:lnSpc>
              <a:buNone/>
            </a:pPr>
            <a:r>
              <a:rPr lang="en-US" sz="780" dirty="0">
                <a:solidFill>
                  <a:srgbClr val="BDC3C7"/>
                </a:solidFill>
              </a:rPr>
              <a:t> involving model </a:t>
            </a:r>
            <a:pPr algn="l" indent="0" marL="0">
              <a:lnSpc>
                <a:spcPts val="1400"/>
              </a:lnSpc>
              <a:buNone/>
            </a:pPr>
            <a:r>
              <a:rPr lang="en-US" sz="780" dirty="0">
                <a:solidFill>
                  <a:srgbClr val="BDC3C7"/>
                </a:solidFill>
              </a:rPr>
              <a:t>selection, feature engineering, and hyperparameter tuning.</a:t>
            </a:r>
            <a:endParaRPr lang="en-US" sz="780" dirty="0"/>
          </a:p>
        </p:txBody>
      </p:sp>
      <p:sp>
        <p:nvSpPr>
          <p:cNvPr id="13" name="Shape 9"/>
          <p:cNvSpPr/>
          <p:nvPr/>
        </p:nvSpPr>
        <p:spPr>
          <a:xfrm>
            <a:off x="4750594" y="4391620"/>
            <a:ext cx="3964781" cy="1012627"/>
          </a:xfrm>
          <a:prstGeom prst="rect">
            <a:avLst/>
          </a:prstGeom>
          <a:solidFill>
            <a:srgbClr val="3498DB">
              <a:alpha val="5000"/>
            </a:srgbClr>
          </a:solidFill>
          <a:ln/>
        </p:spPr>
      </p:sp>
      <p:sp>
        <p:nvSpPr>
          <p:cNvPr id="14" name="Shape 10"/>
          <p:cNvSpPr/>
          <p:nvPr/>
        </p:nvSpPr>
        <p:spPr>
          <a:xfrm>
            <a:off x="4750594" y="4391620"/>
            <a:ext cx="28575" cy="1012627"/>
          </a:xfrm>
          <a:prstGeom prst="rect">
            <a:avLst/>
          </a:prstGeom>
          <a:solidFill>
            <a:srgbClr val="3498DB"/>
          </a:solidFill>
          <a:ln/>
        </p:spPr>
      </p:sp>
      <p:sp>
        <p:nvSpPr>
          <p:cNvPr id="15" name="Text 11"/>
          <p:cNvSpPr/>
          <p:nvPr/>
        </p:nvSpPr>
        <p:spPr>
          <a:xfrm>
            <a:off x="4893469" y="4534495"/>
            <a:ext cx="367903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Remember</a:t>
            </a:r>
            <a:endParaRPr lang="en-US" sz="784" dirty="0"/>
          </a:p>
        </p:txBody>
      </p:sp>
      <p:sp>
        <p:nvSpPr>
          <p:cNvPr id="16" name="Text 12"/>
          <p:cNvSpPr/>
          <p:nvPr/>
        </p:nvSpPr>
        <p:spPr>
          <a:xfrm>
            <a:off x="4893469" y="4747022"/>
            <a:ext cx="3679031" cy="514350"/>
          </a:xfrm>
          <a:prstGeom prst="rect">
            <a:avLst/>
          </a:prstGeom>
          <a:noFill/>
          <a:ln/>
        </p:spPr>
        <p:txBody>
          <a:bodyPr wrap="square" lIns="0" tIns="0" rIns="0" bIns="0" rtlCol="0" anchor="t">
            <a:spAutoFit/>
          </a:bodyPr>
          <a:lstStyle/>
          <a:p>
            <a:pPr algn="l" indent="0" marL="0">
              <a:lnSpc>
                <a:spcPts val="1400"/>
              </a:lnSpc>
              <a:buNone/>
            </a:pPr>
            <a:r>
              <a:rPr lang="en-US" sz="780" i="1" dirty="0">
                <a:solidFill>
                  <a:srgbClr val="BDC3C7"/>
                </a:solidFill>
              </a:rPr>
              <a:t>The bias-variance tradeoff is not a problem to be solved, but a fundamental principle to be understood and managed. Master this concept, and you master the art of building machine learning models that truly generalize.</a:t>
            </a:r>
            <a:endParaRPr lang="en-US" sz="78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7502723"/>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Questions and Further Learning</a:t>
            </a:r>
            <a:endParaRPr lang="en-US" sz="1602" dirty="0"/>
          </a:p>
        </p:txBody>
      </p:sp>
      <p:sp>
        <p:nvSpPr>
          <p:cNvPr id="4" name="Text 1"/>
          <p:cNvSpPr/>
          <p:nvPr/>
        </p:nvSpPr>
        <p:spPr>
          <a:xfrm>
            <a:off x="428625" y="1262658"/>
            <a:ext cx="8286750" cy="260747"/>
          </a:xfrm>
          <a:prstGeom prst="rect">
            <a:avLst/>
          </a:prstGeom>
          <a:noFill/>
          <a:ln/>
        </p:spPr>
        <p:txBody>
          <a:bodyPr wrap="square" lIns="0" tIns="0" rIns="0" bIns="85090" rtlCol="0" anchor="t">
            <a:spAutoFit/>
          </a:bodyPr>
          <a:lstStyle/>
          <a:p>
            <a:pPr algn="l" indent="0" marL="0">
              <a:lnSpc>
                <a:spcPts val="1200"/>
              </a:lnSpc>
              <a:buNone/>
            </a:pPr>
            <a:r>
              <a:rPr lang="en-US" sz="885" b="1" dirty="0">
                <a:solidFill>
                  <a:srgbClr val="3498DB"/>
                </a:solidFill>
              </a:rPr>
              <a:t>Discussion Questions</a:t>
            </a:r>
            <a:endParaRPr lang="en-US" sz="885" dirty="0"/>
          </a:p>
        </p:txBody>
      </p:sp>
      <p:sp>
        <p:nvSpPr>
          <p:cNvPr id="5" name="Text 2"/>
          <p:cNvSpPr/>
          <p:nvPr/>
        </p:nvSpPr>
        <p:spPr>
          <a:xfrm>
            <a:off x="428625" y="1630561"/>
            <a:ext cx="4071938" cy="342900"/>
          </a:xfrm>
          <a:prstGeom prst="rect">
            <a:avLst/>
          </a:prstGeom>
          <a:noFill/>
          <a:ln/>
        </p:spPr>
        <p:txBody>
          <a:bodyPr wrap="square" lIns="170053" tIns="0" rIns="0" bIns="0" rtlCol="0" anchor="t">
            <a:spAutoFit/>
          </a:bodyPr>
          <a:lstStyle/>
          <a:p>
            <a:pPr algn="l" indent="0" marL="0">
              <a:lnSpc>
                <a:spcPts val="1400"/>
              </a:lnSpc>
              <a:buNone/>
            </a:pPr>
            <a:r>
              <a:rPr lang="en-US" sz="780" dirty="0">
                <a:solidFill>
                  <a:srgbClr val="BDC3C7"/>
                </a:solidFill>
              </a:rPr>
              <a:t>How would you diagnose whether your model is suffering from high bias or </a:t>
            </a:r>
            <a:pPr algn="l" indent="0" marL="0">
              <a:lnSpc>
                <a:spcPts val="1400"/>
              </a:lnSpc>
              <a:buNone/>
            </a:pPr>
            <a:r>
              <a:rPr lang="en-US" sz="780" dirty="0">
                <a:solidFill>
                  <a:srgbClr val="BDC3C7"/>
                </a:solidFill>
              </a:rPr>
              <a:t>high variance?</a:t>
            </a:r>
            <a:endParaRPr lang="en-US" sz="780" dirty="0"/>
          </a:p>
        </p:txBody>
      </p:sp>
      <p:sp>
        <p:nvSpPr>
          <p:cNvPr id="6" name="Text 3"/>
          <p:cNvSpPr/>
          <p:nvPr/>
        </p:nvSpPr>
        <p:spPr>
          <a:xfrm>
            <a:off x="428625" y="1630561"/>
            <a:ext cx="54499" cy="182863"/>
          </a:xfrm>
          <a:prstGeom prst="rect">
            <a:avLst/>
          </a:prstGeom>
          <a:noFill/>
          <a:ln/>
        </p:spPr>
        <p:txBody>
          <a:bodyPr wrap="none" lIns="0" tIns="0" rIns="0" bIns="0" rtlCol="0" anchor="t">
            <a:spAutoFit/>
          </a:bodyPr>
          <a:lstStyle/>
          <a:p>
            <a:pPr algn="l" indent="0" marL="0">
              <a:lnSpc>
                <a:spcPts val="1400"/>
              </a:lnSpc>
              <a:buNone/>
            </a:pPr>
            <a:r>
              <a:rPr lang="en-US" sz="784" b="1" dirty="0">
                <a:solidFill>
                  <a:srgbClr val="3498DB"/>
                </a:solidFill>
              </a:rPr>
              <a:t>?</a:t>
            </a:r>
            <a:endParaRPr lang="en-US" sz="784" dirty="0"/>
          </a:p>
        </p:txBody>
      </p:sp>
      <p:sp>
        <p:nvSpPr>
          <p:cNvPr id="7" name="Text 4"/>
          <p:cNvSpPr/>
          <p:nvPr/>
        </p:nvSpPr>
        <p:spPr>
          <a:xfrm>
            <a:off x="4643438" y="1630561"/>
            <a:ext cx="4071938" cy="342900"/>
          </a:xfrm>
          <a:prstGeom prst="rect">
            <a:avLst/>
          </a:prstGeom>
          <a:noFill/>
          <a:ln/>
        </p:spPr>
        <p:txBody>
          <a:bodyPr wrap="square" lIns="170053" tIns="0" rIns="0" bIns="0" rtlCol="0" anchor="t">
            <a:spAutoFit/>
          </a:bodyPr>
          <a:lstStyle/>
          <a:p>
            <a:pPr algn="l" indent="0" marL="0">
              <a:lnSpc>
                <a:spcPts val="1400"/>
              </a:lnSpc>
              <a:buNone/>
            </a:pPr>
            <a:r>
              <a:rPr lang="en-US" sz="780" dirty="0">
                <a:solidFill>
                  <a:srgbClr val="BDC3C7"/>
                </a:solidFill>
              </a:rPr>
              <a:t>Why is getting more training data often the most effective solution for high </a:t>
            </a:r>
            <a:pPr algn="l" indent="0" marL="0">
              <a:lnSpc>
                <a:spcPts val="1400"/>
              </a:lnSpc>
              <a:buNone/>
            </a:pPr>
            <a:r>
              <a:rPr lang="en-US" sz="780" dirty="0">
                <a:solidFill>
                  <a:srgbClr val="BDC3C7"/>
                </a:solidFill>
              </a:rPr>
              <a:t>variance?</a:t>
            </a:r>
            <a:endParaRPr lang="en-US" sz="780" dirty="0"/>
          </a:p>
        </p:txBody>
      </p:sp>
      <p:sp>
        <p:nvSpPr>
          <p:cNvPr id="8" name="Text 5"/>
          <p:cNvSpPr/>
          <p:nvPr/>
        </p:nvSpPr>
        <p:spPr>
          <a:xfrm>
            <a:off x="4643438" y="1630561"/>
            <a:ext cx="54499" cy="182863"/>
          </a:xfrm>
          <a:prstGeom prst="rect">
            <a:avLst/>
          </a:prstGeom>
          <a:noFill/>
          <a:ln/>
        </p:spPr>
        <p:txBody>
          <a:bodyPr wrap="none" lIns="0" tIns="0" rIns="0" bIns="0" rtlCol="0" anchor="t">
            <a:spAutoFit/>
          </a:bodyPr>
          <a:lstStyle/>
          <a:p>
            <a:pPr algn="l" indent="0" marL="0">
              <a:lnSpc>
                <a:spcPts val="1400"/>
              </a:lnSpc>
              <a:buNone/>
            </a:pPr>
            <a:r>
              <a:rPr lang="en-US" sz="784" b="1" dirty="0">
                <a:solidFill>
                  <a:srgbClr val="3498DB"/>
                </a:solidFill>
              </a:rPr>
              <a:t>?</a:t>
            </a:r>
            <a:endParaRPr lang="en-US" sz="784" dirty="0"/>
          </a:p>
        </p:txBody>
      </p:sp>
      <p:sp>
        <p:nvSpPr>
          <p:cNvPr id="9" name="Text 6"/>
          <p:cNvSpPr/>
          <p:nvPr/>
        </p:nvSpPr>
        <p:spPr>
          <a:xfrm>
            <a:off x="428625" y="2116336"/>
            <a:ext cx="4071938" cy="342900"/>
          </a:xfrm>
          <a:prstGeom prst="rect">
            <a:avLst/>
          </a:prstGeom>
          <a:noFill/>
          <a:ln/>
        </p:spPr>
        <p:txBody>
          <a:bodyPr wrap="square" lIns="170053" tIns="0" rIns="0" bIns="0" rtlCol="0" anchor="t">
            <a:spAutoFit/>
          </a:bodyPr>
          <a:lstStyle/>
          <a:p>
            <a:pPr algn="l" indent="0" marL="0">
              <a:lnSpc>
                <a:spcPts val="1400"/>
              </a:lnSpc>
              <a:buNone/>
            </a:pPr>
            <a:r>
              <a:rPr lang="en-US" sz="780" dirty="0">
                <a:solidFill>
                  <a:srgbClr val="BDC3C7"/>
                </a:solidFill>
              </a:rPr>
              <a:t>Can you think of a real-world problem where the bias-variance tradeoff is </a:t>
            </a:r>
            <a:pPr algn="l" indent="0" marL="0">
              <a:lnSpc>
                <a:spcPts val="1400"/>
              </a:lnSpc>
              <a:buNone/>
            </a:pPr>
            <a:r>
              <a:rPr lang="en-US" sz="780" dirty="0">
                <a:solidFill>
                  <a:srgbClr val="BDC3C7"/>
                </a:solidFill>
              </a:rPr>
              <a:t>particularly critical?</a:t>
            </a:r>
            <a:endParaRPr lang="en-US" sz="780" dirty="0"/>
          </a:p>
        </p:txBody>
      </p:sp>
      <p:sp>
        <p:nvSpPr>
          <p:cNvPr id="10" name="Text 7"/>
          <p:cNvSpPr/>
          <p:nvPr/>
        </p:nvSpPr>
        <p:spPr>
          <a:xfrm>
            <a:off x="428625" y="2116336"/>
            <a:ext cx="54499" cy="182863"/>
          </a:xfrm>
          <a:prstGeom prst="rect">
            <a:avLst/>
          </a:prstGeom>
          <a:noFill/>
          <a:ln/>
        </p:spPr>
        <p:txBody>
          <a:bodyPr wrap="none" lIns="0" tIns="0" rIns="0" bIns="0" rtlCol="0" anchor="t">
            <a:spAutoFit/>
          </a:bodyPr>
          <a:lstStyle/>
          <a:p>
            <a:pPr algn="l" indent="0" marL="0">
              <a:lnSpc>
                <a:spcPts val="1400"/>
              </a:lnSpc>
              <a:buNone/>
            </a:pPr>
            <a:r>
              <a:rPr lang="en-US" sz="784" b="1" dirty="0">
                <a:solidFill>
                  <a:srgbClr val="3498DB"/>
                </a:solidFill>
              </a:rPr>
              <a:t>?</a:t>
            </a:r>
            <a:endParaRPr lang="en-US" sz="784" dirty="0"/>
          </a:p>
        </p:txBody>
      </p:sp>
      <p:sp>
        <p:nvSpPr>
          <p:cNvPr id="11" name="Text 8"/>
          <p:cNvSpPr/>
          <p:nvPr/>
        </p:nvSpPr>
        <p:spPr>
          <a:xfrm>
            <a:off x="4643438" y="2116336"/>
            <a:ext cx="4071938" cy="342900"/>
          </a:xfrm>
          <a:prstGeom prst="rect">
            <a:avLst/>
          </a:prstGeom>
          <a:noFill/>
          <a:ln/>
        </p:spPr>
        <p:txBody>
          <a:bodyPr wrap="square" lIns="170053" tIns="0" rIns="0" bIns="0" rtlCol="0" anchor="t">
            <a:spAutoFit/>
          </a:bodyPr>
          <a:lstStyle/>
          <a:p>
            <a:pPr algn="l" indent="0" marL="0">
              <a:lnSpc>
                <a:spcPts val="1400"/>
              </a:lnSpc>
              <a:buNone/>
            </a:pPr>
            <a:r>
              <a:rPr lang="en-US" sz="780" dirty="0">
                <a:solidFill>
                  <a:srgbClr val="BDC3C7"/>
                </a:solidFill>
              </a:rPr>
              <a:t>What role does cross-validation play in identifying the optimal model </a:t>
            </a:r>
            <a:pPr algn="l" indent="0" marL="0">
              <a:lnSpc>
                <a:spcPts val="1400"/>
              </a:lnSpc>
              <a:buNone/>
            </a:pPr>
            <a:r>
              <a:rPr lang="en-US" sz="780" dirty="0">
                <a:solidFill>
                  <a:srgbClr val="BDC3C7"/>
                </a:solidFill>
              </a:rPr>
              <a:t>complexity?</a:t>
            </a:r>
            <a:endParaRPr lang="en-US" sz="780" dirty="0"/>
          </a:p>
        </p:txBody>
      </p:sp>
      <p:sp>
        <p:nvSpPr>
          <p:cNvPr id="12" name="Text 9"/>
          <p:cNvSpPr/>
          <p:nvPr/>
        </p:nvSpPr>
        <p:spPr>
          <a:xfrm>
            <a:off x="4643438" y="2116336"/>
            <a:ext cx="54499" cy="182863"/>
          </a:xfrm>
          <a:prstGeom prst="rect">
            <a:avLst/>
          </a:prstGeom>
          <a:noFill/>
          <a:ln/>
        </p:spPr>
        <p:txBody>
          <a:bodyPr wrap="none" lIns="0" tIns="0" rIns="0" bIns="0" rtlCol="0" anchor="t">
            <a:spAutoFit/>
          </a:bodyPr>
          <a:lstStyle/>
          <a:p>
            <a:pPr algn="l" indent="0" marL="0">
              <a:lnSpc>
                <a:spcPts val="1400"/>
              </a:lnSpc>
              <a:buNone/>
            </a:pPr>
            <a:r>
              <a:rPr lang="en-US" sz="784" b="1" dirty="0">
                <a:solidFill>
                  <a:srgbClr val="3498DB"/>
                </a:solidFill>
              </a:rPr>
              <a:t>?</a:t>
            </a:r>
            <a:endParaRPr lang="en-US" sz="784" dirty="0"/>
          </a:p>
        </p:txBody>
      </p:sp>
      <p:sp>
        <p:nvSpPr>
          <p:cNvPr id="13" name="Text 10"/>
          <p:cNvSpPr/>
          <p:nvPr/>
        </p:nvSpPr>
        <p:spPr>
          <a:xfrm>
            <a:off x="428625" y="2744986"/>
            <a:ext cx="8286750" cy="260747"/>
          </a:xfrm>
          <a:prstGeom prst="rect">
            <a:avLst/>
          </a:prstGeom>
          <a:noFill/>
          <a:ln/>
        </p:spPr>
        <p:txBody>
          <a:bodyPr wrap="square" lIns="0" tIns="0" rIns="0" bIns="85090" rtlCol="0" anchor="t">
            <a:spAutoFit/>
          </a:bodyPr>
          <a:lstStyle/>
          <a:p>
            <a:pPr algn="l" indent="0" marL="0">
              <a:lnSpc>
                <a:spcPts val="1200"/>
              </a:lnSpc>
              <a:buNone/>
            </a:pPr>
            <a:r>
              <a:rPr lang="en-US" sz="885" b="1" dirty="0">
                <a:solidFill>
                  <a:srgbClr val="3498DB"/>
                </a:solidFill>
              </a:rPr>
              <a:t>Key Resources for Deeper Learning</a:t>
            </a:r>
            <a:endParaRPr lang="en-US" sz="885" dirty="0"/>
          </a:p>
        </p:txBody>
      </p:sp>
      <p:sp>
        <p:nvSpPr>
          <p:cNvPr id="14" name="Text 11"/>
          <p:cNvSpPr/>
          <p:nvPr/>
        </p:nvSpPr>
        <p:spPr>
          <a:xfrm>
            <a:off x="428625" y="3112889"/>
            <a:ext cx="4071938" cy="135731"/>
          </a:xfrm>
          <a:prstGeom prst="rect">
            <a:avLst/>
          </a:prstGeom>
          <a:noFill/>
          <a:ln/>
        </p:spPr>
        <p:txBody>
          <a:bodyPr wrap="none" lIns="0" tIns="0" rIns="0" bIns="0" rtlCol="0" anchor="t">
            <a:spAutoFit/>
          </a:bodyPr>
          <a:lstStyle/>
          <a:p>
            <a:pPr algn="l" indent="0" marL="0">
              <a:lnSpc>
                <a:spcPts val="900"/>
              </a:lnSpc>
              <a:buNone/>
            </a:pPr>
            <a:r>
              <a:rPr lang="en-US" sz="683" b="1" spc="1" kern="0" dirty="0">
                <a:solidFill>
                  <a:srgbClr val="E74C3C"/>
                </a:solidFill>
              </a:rPr>
              <a:t>Foundational Books</a:t>
            </a:r>
            <a:endParaRPr lang="en-US" sz="683" dirty="0"/>
          </a:p>
        </p:txBody>
      </p:sp>
      <p:sp>
        <p:nvSpPr>
          <p:cNvPr id="15" name="Text 12"/>
          <p:cNvSpPr/>
          <p:nvPr/>
        </p:nvSpPr>
        <p:spPr>
          <a:xfrm>
            <a:off x="428625" y="3320058"/>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16" name="Text 13"/>
          <p:cNvSpPr/>
          <p:nvPr/>
        </p:nvSpPr>
        <p:spPr>
          <a:xfrm>
            <a:off x="571500" y="3327202"/>
            <a:ext cx="1791658"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The Elements of Statistical Learning</a:t>
            </a:r>
            <a:endParaRPr lang="en-US" sz="780" dirty="0"/>
          </a:p>
        </p:txBody>
      </p:sp>
      <p:sp>
        <p:nvSpPr>
          <p:cNvPr id="17" name="Text 14"/>
          <p:cNvSpPr/>
          <p:nvPr/>
        </p:nvSpPr>
        <p:spPr>
          <a:xfrm>
            <a:off x="571500" y="3509367"/>
            <a:ext cx="3929063" cy="278606"/>
          </a:xfrm>
          <a:prstGeom prst="rect">
            <a:avLst/>
          </a:prstGeom>
          <a:noFill/>
          <a:ln/>
        </p:spPr>
        <p:txBody>
          <a:bodyPr wrap="square" lIns="170053" tIns="0" rIns="0" bIns="0" rtlCol="0" anchor="t">
            <a:spAutoFit/>
          </a:bodyPr>
          <a:lstStyle/>
          <a:p>
            <a:pPr algn="l" indent="0" marL="0">
              <a:lnSpc>
                <a:spcPts val="1100"/>
              </a:lnSpc>
              <a:buNone/>
            </a:pPr>
            <a:r>
              <a:rPr lang="en-US" sz="674" i="1" dirty="0">
                <a:solidFill>
                  <a:srgbClr val="BDC3C7"/>
                </a:solidFill>
              </a:rPr>
              <a:t>Hastie, Tibshirani, and Friedman - The definitive reference on statistical learning theory and practice.</a:t>
            </a:r>
            <a:endParaRPr lang="en-US" sz="674" dirty="0"/>
          </a:p>
        </p:txBody>
      </p:sp>
      <p:sp>
        <p:nvSpPr>
          <p:cNvPr id="18" name="Text 15"/>
          <p:cNvSpPr/>
          <p:nvPr/>
        </p:nvSpPr>
        <p:spPr>
          <a:xfrm>
            <a:off x="428625" y="3859411"/>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19" name="Text 16"/>
          <p:cNvSpPr/>
          <p:nvPr/>
        </p:nvSpPr>
        <p:spPr>
          <a:xfrm>
            <a:off x="571500" y="3866555"/>
            <a:ext cx="2153645"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Pattern Recognition and Machine Learning</a:t>
            </a:r>
            <a:endParaRPr lang="en-US" sz="780" dirty="0"/>
          </a:p>
        </p:txBody>
      </p:sp>
      <p:sp>
        <p:nvSpPr>
          <p:cNvPr id="20" name="Text 17"/>
          <p:cNvSpPr/>
          <p:nvPr/>
        </p:nvSpPr>
        <p:spPr>
          <a:xfrm>
            <a:off x="571500" y="4048720"/>
            <a:ext cx="3929063" cy="278606"/>
          </a:xfrm>
          <a:prstGeom prst="rect">
            <a:avLst/>
          </a:prstGeom>
          <a:noFill/>
          <a:ln/>
        </p:spPr>
        <p:txBody>
          <a:bodyPr wrap="square" lIns="170053" tIns="0" rIns="0" bIns="0" rtlCol="0" anchor="t">
            <a:spAutoFit/>
          </a:bodyPr>
          <a:lstStyle/>
          <a:p>
            <a:pPr algn="l" indent="0" marL="0">
              <a:lnSpc>
                <a:spcPts val="1100"/>
              </a:lnSpc>
              <a:buNone/>
            </a:pPr>
            <a:r>
              <a:rPr lang="en-US" sz="674" i="1" dirty="0">
                <a:solidFill>
                  <a:srgbClr val="BDC3C7"/>
                </a:solidFill>
              </a:rPr>
              <a:t>Christopher Bishop - Comprehensive coverage of ML fundamentals with mathematical depth.</a:t>
            </a:r>
            <a:endParaRPr lang="en-US" sz="674" dirty="0"/>
          </a:p>
        </p:txBody>
      </p:sp>
      <p:sp>
        <p:nvSpPr>
          <p:cNvPr id="21" name="Text 18"/>
          <p:cNvSpPr/>
          <p:nvPr/>
        </p:nvSpPr>
        <p:spPr>
          <a:xfrm>
            <a:off x="4643438" y="3112889"/>
            <a:ext cx="4071938" cy="135731"/>
          </a:xfrm>
          <a:prstGeom prst="rect">
            <a:avLst/>
          </a:prstGeom>
          <a:noFill/>
          <a:ln/>
        </p:spPr>
        <p:txBody>
          <a:bodyPr wrap="none" lIns="0" tIns="0" rIns="0" bIns="0" rtlCol="0" anchor="t">
            <a:spAutoFit/>
          </a:bodyPr>
          <a:lstStyle/>
          <a:p>
            <a:pPr algn="l" indent="0" marL="0">
              <a:lnSpc>
                <a:spcPts val="900"/>
              </a:lnSpc>
              <a:buNone/>
            </a:pPr>
            <a:r>
              <a:rPr lang="en-US" sz="683" b="1" spc="1" kern="0" dirty="0">
                <a:solidFill>
                  <a:srgbClr val="E74C3C"/>
                </a:solidFill>
              </a:rPr>
              <a:t>Online Courses &amp; Tutorials</a:t>
            </a:r>
            <a:endParaRPr lang="en-US" sz="683" dirty="0"/>
          </a:p>
        </p:txBody>
      </p:sp>
      <p:sp>
        <p:nvSpPr>
          <p:cNvPr id="22" name="Text 19"/>
          <p:cNvSpPr/>
          <p:nvPr/>
        </p:nvSpPr>
        <p:spPr>
          <a:xfrm>
            <a:off x="4643438" y="3320058"/>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23" name="Text 20"/>
          <p:cNvSpPr/>
          <p:nvPr/>
        </p:nvSpPr>
        <p:spPr>
          <a:xfrm>
            <a:off x="4786313" y="3327202"/>
            <a:ext cx="2279972"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Andrew Ng's Machine Learning Specialization</a:t>
            </a:r>
            <a:endParaRPr lang="en-US" sz="780" dirty="0"/>
          </a:p>
        </p:txBody>
      </p:sp>
      <p:sp>
        <p:nvSpPr>
          <p:cNvPr id="24" name="Text 21"/>
          <p:cNvSpPr/>
          <p:nvPr/>
        </p:nvSpPr>
        <p:spPr>
          <a:xfrm>
            <a:off x="4786313" y="3509367"/>
            <a:ext cx="3929063" cy="139303"/>
          </a:xfrm>
          <a:prstGeom prst="rect">
            <a:avLst/>
          </a:prstGeom>
          <a:noFill/>
          <a:ln/>
        </p:spPr>
        <p:txBody>
          <a:bodyPr wrap="none" lIns="170053" tIns="0" rIns="0" bIns="0" rtlCol="0" anchor="t">
            <a:spAutoFit/>
          </a:bodyPr>
          <a:lstStyle/>
          <a:p>
            <a:pPr algn="l" indent="0" marL="0">
              <a:lnSpc>
                <a:spcPts val="1100"/>
              </a:lnSpc>
              <a:buNone/>
            </a:pPr>
            <a:r>
              <a:rPr lang="en-US" sz="674" i="1" dirty="0">
                <a:solidFill>
                  <a:srgbClr val="BDC3C7"/>
                </a:solidFill>
              </a:rPr>
              <a:t>Practical, intuitive introduction to ML concepts including bias-variance tradeoff.</a:t>
            </a:r>
            <a:endParaRPr lang="en-US" sz="674" dirty="0"/>
          </a:p>
        </p:txBody>
      </p:sp>
      <p:sp>
        <p:nvSpPr>
          <p:cNvPr id="25" name="Text 22"/>
          <p:cNvSpPr/>
          <p:nvPr/>
        </p:nvSpPr>
        <p:spPr>
          <a:xfrm>
            <a:off x="4643438" y="3720108"/>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26" name="Text 23"/>
          <p:cNvSpPr/>
          <p:nvPr/>
        </p:nvSpPr>
        <p:spPr>
          <a:xfrm>
            <a:off x="4786313" y="3727252"/>
            <a:ext cx="1541766"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Fast.ai Practical Deep Learning</a:t>
            </a:r>
            <a:endParaRPr lang="en-US" sz="780" dirty="0"/>
          </a:p>
        </p:txBody>
      </p:sp>
      <p:sp>
        <p:nvSpPr>
          <p:cNvPr id="27" name="Text 24"/>
          <p:cNvSpPr/>
          <p:nvPr/>
        </p:nvSpPr>
        <p:spPr>
          <a:xfrm>
            <a:off x="4786313" y="3909417"/>
            <a:ext cx="3929063" cy="139303"/>
          </a:xfrm>
          <a:prstGeom prst="rect">
            <a:avLst/>
          </a:prstGeom>
          <a:noFill/>
          <a:ln/>
        </p:spPr>
        <p:txBody>
          <a:bodyPr wrap="none" lIns="170053" tIns="0" rIns="0" bIns="0" rtlCol="0" anchor="t">
            <a:spAutoFit/>
          </a:bodyPr>
          <a:lstStyle/>
          <a:p>
            <a:pPr algn="l" indent="0" marL="0">
              <a:lnSpc>
                <a:spcPts val="1100"/>
              </a:lnSpc>
              <a:buNone/>
            </a:pPr>
            <a:r>
              <a:rPr lang="en-US" sz="674" i="1" dirty="0">
                <a:solidFill>
                  <a:srgbClr val="BDC3C7"/>
                </a:solidFill>
              </a:rPr>
              <a:t>Top-down approach to understanding deep learning and model regularization techniques.</a:t>
            </a:r>
            <a:endParaRPr lang="en-US" sz="674" dirty="0"/>
          </a:p>
        </p:txBody>
      </p:sp>
      <p:sp>
        <p:nvSpPr>
          <p:cNvPr id="28" name="Text 25"/>
          <p:cNvSpPr/>
          <p:nvPr/>
        </p:nvSpPr>
        <p:spPr>
          <a:xfrm>
            <a:off x="428625" y="4470202"/>
            <a:ext cx="4071938" cy="135731"/>
          </a:xfrm>
          <a:prstGeom prst="rect">
            <a:avLst/>
          </a:prstGeom>
          <a:noFill/>
          <a:ln/>
        </p:spPr>
        <p:txBody>
          <a:bodyPr wrap="none" lIns="0" tIns="0" rIns="0" bIns="0" rtlCol="0" anchor="t">
            <a:spAutoFit/>
          </a:bodyPr>
          <a:lstStyle/>
          <a:p>
            <a:pPr algn="l" indent="0" marL="0">
              <a:lnSpc>
                <a:spcPts val="900"/>
              </a:lnSpc>
              <a:buNone/>
            </a:pPr>
            <a:r>
              <a:rPr lang="en-US" sz="683" b="1" spc="1" kern="0" dirty="0">
                <a:solidFill>
                  <a:srgbClr val="E74C3C"/>
                </a:solidFill>
              </a:rPr>
              <a:t>Academic Papers</a:t>
            </a:r>
            <a:endParaRPr lang="en-US" sz="683" dirty="0"/>
          </a:p>
        </p:txBody>
      </p:sp>
      <p:sp>
        <p:nvSpPr>
          <p:cNvPr id="29" name="Text 26"/>
          <p:cNvSpPr/>
          <p:nvPr/>
        </p:nvSpPr>
        <p:spPr>
          <a:xfrm>
            <a:off x="428625" y="4677370"/>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30" name="Text 27"/>
          <p:cNvSpPr/>
          <p:nvPr/>
        </p:nvSpPr>
        <p:spPr>
          <a:xfrm>
            <a:off x="571500" y="4684514"/>
            <a:ext cx="1910814"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Geman, Bienenstock &amp; Doursat (1992)</a:t>
            </a:r>
            <a:endParaRPr lang="en-US" sz="780" dirty="0"/>
          </a:p>
        </p:txBody>
      </p:sp>
      <p:sp>
        <p:nvSpPr>
          <p:cNvPr id="31" name="Text 28"/>
          <p:cNvSpPr/>
          <p:nvPr/>
        </p:nvSpPr>
        <p:spPr>
          <a:xfrm>
            <a:off x="571500" y="4866680"/>
            <a:ext cx="3929063" cy="278606"/>
          </a:xfrm>
          <a:prstGeom prst="rect">
            <a:avLst/>
          </a:prstGeom>
          <a:noFill/>
          <a:ln/>
        </p:spPr>
        <p:txBody>
          <a:bodyPr wrap="square" lIns="170053" tIns="0" rIns="0" bIns="0" rtlCol="0" anchor="t">
            <a:spAutoFit/>
          </a:bodyPr>
          <a:lstStyle/>
          <a:p>
            <a:pPr algn="l" indent="0" marL="0">
              <a:lnSpc>
                <a:spcPts val="1100"/>
              </a:lnSpc>
              <a:buNone/>
            </a:pPr>
            <a:r>
              <a:rPr lang="en-US" sz="674" i="1" dirty="0">
                <a:solidFill>
                  <a:srgbClr val="BDC3C7"/>
                </a:solidFill>
              </a:rPr>
              <a:t>"Neural Networks and the Bias/Variance Dilemma" - Seminal paper on the bias-variance decomposition.</a:t>
            </a:r>
            <a:endParaRPr lang="en-US" sz="674" dirty="0"/>
          </a:p>
        </p:txBody>
      </p:sp>
      <p:sp>
        <p:nvSpPr>
          <p:cNvPr id="32" name="Text 29"/>
          <p:cNvSpPr/>
          <p:nvPr/>
        </p:nvSpPr>
        <p:spPr>
          <a:xfrm>
            <a:off x="428625" y="5216723"/>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33" name="Text 30"/>
          <p:cNvSpPr/>
          <p:nvPr/>
        </p:nvSpPr>
        <p:spPr>
          <a:xfrm>
            <a:off x="571500" y="5223867"/>
            <a:ext cx="856524"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Domingos (2000)</a:t>
            </a:r>
            <a:endParaRPr lang="en-US" sz="780" dirty="0"/>
          </a:p>
        </p:txBody>
      </p:sp>
      <p:sp>
        <p:nvSpPr>
          <p:cNvPr id="34" name="Text 31"/>
          <p:cNvSpPr/>
          <p:nvPr/>
        </p:nvSpPr>
        <p:spPr>
          <a:xfrm>
            <a:off x="571500" y="5406033"/>
            <a:ext cx="3929063" cy="278606"/>
          </a:xfrm>
          <a:prstGeom prst="rect">
            <a:avLst/>
          </a:prstGeom>
          <a:noFill/>
          <a:ln/>
        </p:spPr>
        <p:txBody>
          <a:bodyPr wrap="square" lIns="170053" tIns="0" rIns="0" bIns="0" rtlCol="0" anchor="t">
            <a:spAutoFit/>
          </a:bodyPr>
          <a:lstStyle/>
          <a:p>
            <a:pPr algn="l" indent="0" marL="0">
              <a:lnSpc>
                <a:spcPts val="1100"/>
              </a:lnSpc>
              <a:buNone/>
            </a:pPr>
            <a:r>
              <a:rPr lang="en-US" sz="674" i="1" dirty="0">
                <a:solidFill>
                  <a:srgbClr val="BDC3C7"/>
                </a:solidFill>
              </a:rPr>
              <a:t>"A Unified Bias-Variance Decomposition" - Theoretical framework for understanding the tradeoff.</a:t>
            </a:r>
            <a:endParaRPr lang="en-US" sz="674" dirty="0"/>
          </a:p>
        </p:txBody>
      </p:sp>
      <p:sp>
        <p:nvSpPr>
          <p:cNvPr id="35" name="Text 32"/>
          <p:cNvSpPr/>
          <p:nvPr/>
        </p:nvSpPr>
        <p:spPr>
          <a:xfrm>
            <a:off x="4643438" y="4470202"/>
            <a:ext cx="4071938" cy="135731"/>
          </a:xfrm>
          <a:prstGeom prst="rect">
            <a:avLst/>
          </a:prstGeom>
          <a:noFill/>
          <a:ln/>
        </p:spPr>
        <p:txBody>
          <a:bodyPr wrap="none" lIns="0" tIns="0" rIns="0" bIns="0" rtlCol="0" anchor="t">
            <a:spAutoFit/>
          </a:bodyPr>
          <a:lstStyle/>
          <a:p>
            <a:pPr algn="l" indent="0" marL="0">
              <a:lnSpc>
                <a:spcPts val="900"/>
              </a:lnSpc>
              <a:buNone/>
            </a:pPr>
            <a:r>
              <a:rPr lang="en-US" sz="683" b="1" spc="1" kern="0" dirty="0">
                <a:solidFill>
                  <a:srgbClr val="E74C3C"/>
                </a:solidFill>
              </a:rPr>
              <a:t>Practical Tools &amp; Libraries</a:t>
            </a:r>
            <a:endParaRPr lang="en-US" sz="683" dirty="0"/>
          </a:p>
        </p:txBody>
      </p:sp>
      <p:sp>
        <p:nvSpPr>
          <p:cNvPr id="36" name="Text 33"/>
          <p:cNvSpPr/>
          <p:nvPr/>
        </p:nvSpPr>
        <p:spPr>
          <a:xfrm>
            <a:off x="4643438" y="4677370"/>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37" name="Text 34"/>
          <p:cNvSpPr/>
          <p:nvPr/>
        </p:nvSpPr>
        <p:spPr>
          <a:xfrm>
            <a:off x="4786313" y="4684514"/>
            <a:ext cx="1394231"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scikit-learn Learning Curves</a:t>
            </a:r>
            <a:endParaRPr lang="en-US" sz="780" dirty="0"/>
          </a:p>
        </p:txBody>
      </p:sp>
      <p:sp>
        <p:nvSpPr>
          <p:cNvPr id="38" name="Text 35"/>
          <p:cNvSpPr/>
          <p:nvPr/>
        </p:nvSpPr>
        <p:spPr>
          <a:xfrm>
            <a:off x="4786313" y="4866680"/>
            <a:ext cx="3929063" cy="139303"/>
          </a:xfrm>
          <a:prstGeom prst="rect">
            <a:avLst/>
          </a:prstGeom>
          <a:noFill/>
          <a:ln/>
        </p:spPr>
        <p:txBody>
          <a:bodyPr wrap="none" lIns="170053" tIns="0" rIns="0" bIns="0" rtlCol="0" anchor="t">
            <a:spAutoFit/>
          </a:bodyPr>
          <a:lstStyle/>
          <a:p>
            <a:pPr algn="l" indent="0" marL="0">
              <a:lnSpc>
                <a:spcPts val="1100"/>
              </a:lnSpc>
              <a:buNone/>
            </a:pPr>
            <a:r>
              <a:rPr lang="en-US" sz="674" i="1" dirty="0">
                <a:solidFill>
                  <a:srgbClr val="BDC3C7"/>
                </a:solidFill>
              </a:rPr>
              <a:t>Python library with built-in functions to visualize bias-variance tradeoff empirically.</a:t>
            </a:r>
            <a:endParaRPr lang="en-US" sz="674" dirty="0"/>
          </a:p>
        </p:txBody>
      </p:sp>
      <p:sp>
        <p:nvSpPr>
          <p:cNvPr id="39" name="Text 36"/>
          <p:cNvSpPr/>
          <p:nvPr/>
        </p:nvSpPr>
        <p:spPr>
          <a:xfrm>
            <a:off x="4643438" y="5077420"/>
            <a:ext cx="107156" cy="160734"/>
          </a:xfrm>
          <a:prstGeom prst="rect">
            <a:avLst/>
          </a:prstGeom>
          <a:noFill/>
          <a:ln/>
        </p:spPr>
        <p:txBody>
          <a:bodyPr wrap="none" lIns="0" tIns="0" rIns="0" bIns="0" rtlCol="0" anchor="t">
            <a:spAutoFit/>
          </a:bodyPr>
          <a:lstStyle/>
          <a:p>
            <a:pPr algn="l" indent="0" marL="0">
              <a:lnSpc>
                <a:spcPts val="1300"/>
              </a:lnSpc>
              <a:buNone/>
            </a:pPr>
            <a:r>
              <a:rPr lang="en-US" sz="734" b="1" dirty="0">
                <a:solidFill>
                  <a:srgbClr val="3498DB"/>
                </a:solidFill>
              </a:rPr>
              <a:t>→</a:t>
            </a:r>
            <a:endParaRPr lang="en-US" sz="734" dirty="0"/>
          </a:p>
        </p:txBody>
      </p:sp>
      <p:sp>
        <p:nvSpPr>
          <p:cNvPr id="40" name="Text 37"/>
          <p:cNvSpPr/>
          <p:nvPr/>
        </p:nvSpPr>
        <p:spPr>
          <a:xfrm>
            <a:off x="4786313" y="5084564"/>
            <a:ext cx="1099663" cy="146447"/>
          </a:xfrm>
          <a:prstGeom prst="rect">
            <a:avLst/>
          </a:prstGeom>
          <a:noFill/>
          <a:ln/>
        </p:spPr>
        <p:txBody>
          <a:bodyPr wrap="none" lIns="0" tIns="0" rIns="0" bIns="0" rtlCol="0" anchor="t">
            <a:spAutoFit/>
          </a:bodyPr>
          <a:lstStyle/>
          <a:p>
            <a:pPr algn="l" indent="0" marL="0">
              <a:lnSpc>
                <a:spcPts val="1300"/>
              </a:lnSpc>
              <a:buNone/>
            </a:pPr>
            <a:r>
              <a:rPr lang="en-US" sz="780" dirty="0">
                <a:solidFill>
                  <a:srgbClr val="3498DB"/>
                </a:solidFill>
              </a:rPr>
              <a:t>TensorFlow &amp; PyTorch</a:t>
            </a:r>
            <a:endParaRPr lang="en-US" sz="780" dirty="0"/>
          </a:p>
        </p:txBody>
      </p:sp>
      <p:sp>
        <p:nvSpPr>
          <p:cNvPr id="41" name="Text 38"/>
          <p:cNvSpPr/>
          <p:nvPr/>
        </p:nvSpPr>
        <p:spPr>
          <a:xfrm>
            <a:off x="4786313" y="5266730"/>
            <a:ext cx="3929063" cy="139303"/>
          </a:xfrm>
          <a:prstGeom prst="rect">
            <a:avLst/>
          </a:prstGeom>
          <a:noFill/>
          <a:ln/>
        </p:spPr>
        <p:txBody>
          <a:bodyPr wrap="none" lIns="170053" tIns="0" rIns="0" bIns="0" rtlCol="0" anchor="t">
            <a:spAutoFit/>
          </a:bodyPr>
          <a:lstStyle/>
          <a:p>
            <a:pPr algn="l" indent="0" marL="0">
              <a:lnSpc>
                <a:spcPts val="1100"/>
              </a:lnSpc>
              <a:buNone/>
            </a:pPr>
            <a:r>
              <a:rPr lang="en-US" sz="674" i="1" dirty="0">
                <a:solidFill>
                  <a:srgbClr val="BDC3C7"/>
                </a:solidFill>
              </a:rPr>
              <a:t>Deep learning frameworks with regularization and hyperparameter tuning capabilities.</a:t>
            </a:r>
            <a:endParaRPr lang="en-US" sz="674" dirty="0"/>
          </a:p>
        </p:txBody>
      </p:sp>
      <p:sp>
        <p:nvSpPr>
          <p:cNvPr id="42" name="Shape 39"/>
          <p:cNvSpPr/>
          <p:nvPr/>
        </p:nvSpPr>
        <p:spPr>
          <a:xfrm>
            <a:off x="428625" y="6113264"/>
            <a:ext cx="8286750" cy="960834"/>
          </a:xfrm>
          <a:prstGeom prst="rect">
            <a:avLst/>
          </a:prstGeom>
          <a:solidFill>
            <a:srgbClr val="3498DB">
              <a:alpha val="10000"/>
            </a:srgbClr>
          </a:solidFill>
          <a:ln/>
        </p:spPr>
      </p:sp>
      <p:sp>
        <p:nvSpPr>
          <p:cNvPr id="43" name="Shape 40"/>
          <p:cNvSpPr/>
          <p:nvPr/>
        </p:nvSpPr>
        <p:spPr>
          <a:xfrm>
            <a:off x="428625" y="6113264"/>
            <a:ext cx="28575" cy="960834"/>
          </a:xfrm>
          <a:prstGeom prst="rect">
            <a:avLst/>
          </a:prstGeom>
          <a:solidFill>
            <a:srgbClr val="3498DB"/>
          </a:solidFill>
          <a:ln/>
        </p:spPr>
      </p:sp>
      <p:sp>
        <p:nvSpPr>
          <p:cNvPr id="44" name="Text 41"/>
          <p:cNvSpPr/>
          <p:nvPr/>
        </p:nvSpPr>
        <p:spPr>
          <a:xfrm>
            <a:off x="607219" y="6291858"/>
            <a:ext cx="7929563" cy="175022"/>
          </a:xfrm>
          <a:prstGeom prst="rect">
            <a:avLst/>
          </a:prstGeom>
          <a:noFill/>
          <a:ln/>
        </p:spPr>
        <p:txBody>
          <a:bodyPr wrap="none" lIns="0" tIns="0" rIns="0" bIns="0" rtlCol="0" anchor="t">
            <a:spAutoFit/>
          </a:bodyPr>
          <a:lstStyle/>
          <a:p>
            <a:pPr algn="l" indent="0" marL="0">
              <a:lnSpc>
                <a:spcPts val="1200"/>
              </a:lnSpc>
              <a:buNone/>
            </a:pPr>
            <a:r>
              <a:rPr lang="en-US" sz="885" b="1" dirty="0">
                <a:solidFill>
                  <a:srgbClr val="3498DB"/>
                </a:solidFill>
              </a:rPr>
              <a:t>Keep Learning and Experimenting</a:t>
            </a:r>
            <a:endParaRPr lang="en-US" sz="885" dirty="0"/>
          </a:p>
        </p:txBody>
      </p:sp>
      <p:sp>
        <p:nvSpPr>
          <p:cNvPr id="45" name="Text 42"/>
          <p:cNvSpPr/>
          <p:nvPr/>
        </p:nvSpPr>
        <p:spPr>
          <a:xfrm>
            <a:off x="607219" y="6552605"/>
            <a:ext cx="7929563"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bias-variance tradeoff is not just theory—it's a </a:t>
            </a:r>
            <a:pPr algn="l" indent="0" marL="0">
              <a:lnSpc>
                <a:spcPts val="1400"/>
              </a:lnSpc>
              <a:buNone/>
            </a:pPr>
            <a:r>
              <a:rPr lang="en-US" sz="734" b="1" dirty="0">
                <a:solidFill>
                  <a:srgbClr val="E74C3C"/>
                </a:solidFill>
              </a:rPr>
              <a:t>practical skill</a:t>
            </a:r>
            <a:pPr algn="l" indent="0" marL="0">
              <a:lnSpc>
                <a:spcPts val="1400"/>
              </a:lnSpc>
              <a:buNone/>
            </a:pPr>
            <a:r>
              <a:rPr lang="en-US" sz="780" dirty="0">
                <a:solidFill>
                  <a:srgbClr val="BDC3C7"/>
                </a:solidFill>
              </a:rPr>
              <a:t> that improves with experience. Build models, analyze their performance, and iterate. Use </a:t>
            </a:r>
            <a:pPr algn="l" indent="0" marL="0">
              <a:lnSpc>
                <a:spcPts val="1400"/>
              </a:lnSpc>
              <a:buNone/>
            </a:pPr>
            <a:r>
              <a:rPr lang="en-US" sz="780" dirty="0">
                <a:solidFill>
                  <a:srgbClr val="3498DB"/>
                </a:solidFill>
              </a:rPr>
              <a:t>learning curves</a:t>
            </a:r>
            <a:pPr algn="l" indent="0" marL="0">
              <a:lnSpc>
                <a:spcPts val="1400"/>
              </a:lnSpc>
              <a:buNone/>
            </a:pPr>
            <a:r>
              <a:rPr lang="en-US" sz="780" dirty="0">
                <a:solidFill>
                  <a:srgbClr val="BDC3C7"/>
                </a:solidFill>
              </a:rPr>
              <a:t> and </a:t>
            </a:r>
            <a:pPr algn="l" indent="0" marL="0">
              <a:lnSpc>
                <a:spcPts val="1400"/>
              </a:lnSpc>
              <a:buNone/>
            </a:pPr>
            <a:r>
              <a:rPr lang="en-US" sz="780" dirty="0">
                <a:solidFill>
                  <a:srgbClr val="3498DB"/>
                </a:solidFill>
              </a:rPr>
              <a:t>cross-validation</a:t>
            </a:r>
            <a:pPr algn="l" indent="0" marL="0">
              <a:lnSpc>
                <a:spcPts val="1400"/>
              </a:lnSpc>
              <a:buNone/>
            </a:pPr>
            <a:r>
              <a:rPr lang="en-US" sz="780" dirty="0">
                <a:solidFill>
                  <a:srgbClr val="BDC3C7"/>
                </a:solidFill>
              </a:rPr>
              <a:t> to diagnose problems. The more you practice, the better your intuition will become for finding the optimal balance.</a:t>
            </a:r>
            <a:endParaRPr lang="en-US" sz="78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8027231"/>
          </a:xfrm>
          <a:prstGeom prst="rect">
            <a:avLst/>
          </a:prstGeom>
        </p:spPr>
      </p:pic>
      <p:sp>
        <p:nvSpPr>
          <p:cNvPr id="3" name="Text 0"/>
          <p:cNvSpPr/>
          <p:nvPr/>
        </p:nvSpPr>
        <p:spPr>
          <a:xfrm>
            <a:off x="3225626" y="428625"/>
            <a:ext cx="2692747" cy="565779"/>
          </a:xfrm>
          <a:prstGeom prst="rect">
            <a:avLst/>
          </a:prstGeom>
          <a:noFill/>
          <a:ln/>
        </p:spPr>
        <p:txBody>
          <a:bodyPr wrap="none" lIns="0" tIns="0" rIns="0" bIns="0" rtlCol="0" anchor="t">
            <a:spAutoFit/>
          </a:bodyPr>
          <a:lstStyle/>
          <a:p>
            <a:pPr algn="ctr" indent="0" marL="0">
              <a:lnSpc>
                <a:spcPts val="4500"/>
              </a:lnSpc>
              <a:buNone/>
            </a:pPr>
            <a:r>
              <a:rPr lang="en-US" sz="3731" b="1" spc="-2" kern="0" dirty="0">
                <a:solidFill>
                  <a:srgbClr val="ECF0F1"/>
                </a:solidFill>
              </a:rPr>
              <a:t>Thank You!</a:t>
            </a:r>
            <a:endParaRPr lang="en-US" sz="3731" dirty="0"/>
          </a:p>
        </p:txBody>
      </p:sp>
      <p:sp>
        <p:nvSpPr>
          <p:cNvPr id="4" name="Text 1"/>
          <p:cNvSpPr/>
          <p:nvPr/>
        </p:nvSpPr>
        <p:spPr>
          <a:xfrm>
            <a:off x="1785938" y="1737354"/>
            <a:ext cx="5572125" cy="437164"/>
          </a:xfrm>
          <a:prstGeom prst="rect">
            <a:avLst/>
          </a:prstGeom>
          <a:noFill/>
          <a:ln/>
        </p:spPr>
        <p:txBody>
          <a:bodyPr wrap="square" lIns="0" tIns="0" rIns="0" bIns="0" rtlCol="0" anchor="t">
            <a:spAutoFit/>
          </a:bodyPr>
          <a:lstStyle/>
          <a:p>
            <a:pPr algn="ctr" indent="0" marL="0">
              <a:lnSpc>
                <a:spcPts val="1700"/>
              </a:lnSpc>
              <a:buNone/>
            </a:pPr>
            <a:r>
              <a:rPr lang="en-US" sz="942" dirty="0">
                <a:solidFill>
                  <a:srgbClr val="BDC3C7"/>
                </a:solidFill>
              </a:rPr>
              <a:t>You now understand one of the most fundamental concepts in machine learning: the </a:t>
            </a:r>
            <a:pPr algn="ctr" indent="0" marL="0">
              <a:lnSpc>
                <a:spcPts val="1700"/>
              </a:lnSpc>
              <a:buNone/>
            </a:pPr>
            <a:r>
              <a:rPr lang="en-US" sz="885" b="1" dirty="0">
                <a:solidFill>
                  <a:srgbClr val="3498DB"/>
                </a:solidFill>
              </a:rPr>
              <a:t>bias-</a:t>
            </a:r>
            <a:pPr algn="ctr" indent="0" marL="0">
              <a:lnSpc>
                <a:spcPts val="1700"/>
              </a:lnSpc>
              <a:buNone/>
            </a:pPr>
            <a:r>
              <a:rPr lang="en-US" sz="885" b="1" dirty="0">
                <a:solidFill>
                  <a:srgbClr val="3498DB"/>
                </a:solidFill>
              </a:rPr>
              <a:t>variance tradeoff</a:t>
            </a:r>
            <a:pPr algn="ctr" indent="0" marL="0">
              <a:lnSpc>
                <a:spcPts val="1700"/>
              </a:lnSpc>
              <a:buNone/>
            </a:pPr>
            <a:r>
              <a:rPr lang="en-US" sz="942" dirty="0">
                <a:solidFill>
                  <a:srgbClr val="BDC3C7"/>
                </a:solidFill>
              </a:rPr>
              <a:t>.</a:t>
            </a:r>
            <a:endParaRPr lang="en-US" sz="942" dirty="0"/>
          </a:p>
        </p:txBody>
      </p:sp>
      <p:sp>
        <p:nvSpPr>
          <p:cNvPr id="5" name="Text 2"/>
          <p:cNvSpPr/>
          <p:nvPr/>
        </p:nvSpPr>
        <p:spPr>
          <a:xfrm>
            <a:off x="1785938" y="2281675"/>
            <a:ext cx="5572125" cy="437164"/>
          </a:xfrm>
          <a:prstGeom prst="rect">
            <a:avLst/>
          </a:prstGeom>
          <a:noFill/>
          <a:ln/>
        </p:spPr>
        <p:txBody>
          <a:bodyPr wrap="square" lIns="0" tIns="0" rIns="0" bIns="0" rtlCol="0" anchor="t">
            <a:spAutoFit/>
          </a:bodyPr>
          <a:lstStyle/>
          <a:p>
            <a:pPr algn="ctr" indent="0" marL="0">
              <a:lnSpc>
                <a:spcPts val="1700"/>
              </a:lnSpc>
              <a:buNone/>
            </a:pPr>
            <a:r>
              <a:rPr lang="en-US" sz="942" dirty="0">
                <a:solidFill>
                  <a:srgbClr val="BDC3C7"/>
                </a:solidFill>
              </a:rPr>
              <a:t>This knowledge will guide every model you build, every hyperparameter you tune, and every decision you make in your machine learning journey.</a:t>
            </a:r>
            <a:endParaRPr lang="en-US" sz="942" dirty="0"/>
          </a:p>
        </p:txBody>
      </p:sp>
      <p:sp>
        <p:nvSpPr>
          <p:cNvPr id="6" name="Shape 3"/>
          <p:cNvSpPr/>
          <p:nvPr/>
        </p:nvSpPr>
        <p:spPr>
          <a:xfrm>
            <a:off x="1785938" y="3290339"/>
            <a:ext cx="5572125" cy="1132591"/>
          </a:xfrm>
          <a:prstGeom prst="rect">
            <a:avLst/>
          </a:prstGeom>
          <a:solidFill>
            <a:srgbClr val="3498DB">
              <a:alpha val="10000"/>
            </a:srgbClr>
          </a:solidFill>
          <a:ln/>
        </p:spPr>
      </p:sp>
      <p:sp>
        <p:nvSpPr>
          <p:cNvPr id="7" name="Shape 4"/>
          <p:cNvSpPr/>
          <p:nvPr/>
        </p:nvSpPr>
        <p:spPr>
          <a:xfrm>
            <a:off x="7329488" y="3290339"/>
            <a:ext cx="28575" cy="1132591"/>
          </a:xfrm>
          <a:prstGeom prst="rect">
            <a:avLst/>
          </a:prstGeom>
          <a:solidFill>
            <a:srgbClr val="E74C3C"/>
          </a:solidFill>
          <a:ln/>
        </p:spPr>
      </p:sp>
      <p:sp>
        <p:nvSpPr>
          <p:cNvPr id="8" name="Shape 5"/>
          <p:cNvSpPr/>
          <p:nvPr/>
        </p:nvSpPr>
        <p:spPr>
          <a:xfrm>
            <a:off x="1785938" y="3290339"/>
            <a:ext cx="28575" cy="1132591"/>
          </a:xfrm>
          <a:prstGeom prst="rect">
            <a:avLst/>
          </a:prstGeom>
          <a:solidFill>
            <a:srgbClr val="3498DB"/>
          </a:solidFill>
          <a:ln/>
        </p:spPr>
      </p:sp>
      <p:sp>
        <p:nvSpPr>
          <p:cNvPr id="9" name="Text 6"/>
          <p:cNvSpPr/>
          <p:nvPr/>
        </p:nvSpPr>
        <p:spPr>
          <a:xfrm>
            <a:off x="1964531" y="3468932"/>
            <a:ext cx="5214938" cy="155377"/>
          </a:xfrm>
          <a:prstGeom prst="rect">
            <a:avLst/>
          </a:prstGeom>
          <a:noFill/>
          <a:ln/>
        </p:spPr>
        <p:txBody>
          <a:bodyPr wrap="none" lIns="0" tIns="0" rIns="0" bIns="0" rtlCol="0" anchor="t">
            <a:spAutoFit/>
          </a:bodyPr>
          <a:lstStyle/>
          <a:p>
            <a:pPr algn="ctr" indent="0" marL="0">
              <a:lnSpc>
                <a:spcPts val="1100"/>
              </a:lnSpc>
              <a:buNone/>
            </a:pPr>
            <a:r>
              <a:rPr lang="en-US" sz="784" b="1" spc="1" kern="0" dirty="0">
                <a:solidFill>
                  <a:srgbClr val="E74C3C"/>
                </a:solidFill>
              </a:rPr>
              <a:t>Remember</a:t>
            </a:r>
            <a:endParaRPr lang="en-US" sz="784" dirty="0"/>
          </a:p>
        </p:txBody>
      </p:sp>
      <p:sp>
        <p:nvSpPr>
          <p:cNvPr id="10" name="Text 7"/>
          <p:cNvSpPr/>
          <p:nvPr/>
        </p:nvSpPr>
        <p:spPr>
          <a:xfrm>
            <a:off x="1964531" y="3695747"/>
            <a:ext cx="5214938" cy="548590"/>
          </a:xfrm>
          <a:prstGeom prst="rect">
            <a:avLst/>
          </a:prstGeom>
          <a:noFill/>
          <a:ln/>
        </p:spPr>
        <p:txBody>
          <a:bodyPr wrap="square" lIns="0" tIns="0" rIns="0" bIns="0" rtlCol="0" anchor="t">
            <a:spAutoFit/>
          </a:bodyPr>
          <a:lstStyle/>
          <a:p>
            <a:pPr algn="ctr" indent="0" marL="0">
              <a:lnSpc>
                <a:spcPts val="1400"/>
              </a:lnSpc>
              <a:buNone/>
            </a:pPr>
            <a:r>
              <a:rPr lang="en-US" sz="834" dirty="0">
                <a:solidFill>
                  <a:srgbClr val="BDC3C7"/>
                </a:solidFill>
              </a:rPr>
              <a:t>The goal is not to minimize training error, but to </a:t>
            </a:r>
            <a:pPr algn="ctr" indent="0" marL="0">
              <a:lnSpc>
                <a:spcPts val="1400"/>
              </a:lnSpc>
              <a:buNone/>
            </a:pPr>
            <a:r>
              <a:rPr lang="en-US" sz="784" b="1" dirty="0">
                <a:solidFill>
                  <a:srgbClr val="E74C3C"/>
                </a:solidFill>
              </a:rPr>
              <a:t>minimize test error</a:t>
            </a:r>
            <a:pPr algn="ctr" indent="0" marL="0">
              <a:lnSpc>
                <a:spcPts val="1400"/>
              </a:lnSpc>
              <a:buNone/>
            </a:pPr>
            <a:r>
              <a:rPr lang="en-US" sz="834" dirty="0">
                <a:solidFill>
                  <a:srgbClr val="BDC3C7"/>
                </a:solidFill>
              </a:rPr>
              <a:t>. Always ask yourself: </a:t>
            </a:r>
            <a:pPr algn="ctr" indent="0" marL="0">
              <a:lnSpc>
                <a:spcPts val="1400"/>
              </a:lnSpc>
              <a:buNone/>
            </a:pPr>
            <a:r>
              <a:rPr lang="en-US" sz="784" b="1" dirty="0">
                <a:solidFill>
                  <a:srgbClr val="3498DB"/>
                </a:solidFill>
              </a:rPr>
              <a:t>Is </a:t>
            </a:r>
            <a:pPr algn="ctr" indent="0" marL="0">
              <a:lnSpc>
                <a:spcPts val="1400"/>
              </a:lnSpc>
              <a:buNone/>
            </a:pPr>
            <a:r>
              <a:rPr lang="en-US" sz="784" b="1" dirty="0">
                <a:solidFill>
                  <a:srgbClr val="3498DB"/>
                </a:solidFill>
              </a:rPr>
              <a:t>my model too simple?</a:t>
            </a:r>
            <a:pPr algn="ctr" indent="0" marL="0">
              <a:lnSpc>
                <a:spcPts val="1400"/>
              </a:lnSpc>
              <a:buNone/>
            </a:pPr>
            <a:r>
              <a:rPr lang="en-US" sz="834" dirty="0">
                <a:solidFill>
                  <a:srgbClr val="BDC3C7"/>
                </a:solidFill>
              </a:rPr>
              <a:t> Or </a:t>
            </a:r>
            <a:pPr algn="ctr" indent="0" marL="0">
              <a:lnSpc>
                <a:spcPts val="1400"/>
              </a:lnSpc>
              <a:buNone/>
            </a:pPr>
            <a:r>
              <a:rPr lang="en-US" sz="784" b="1" dirty="0">
                <a:solidFill>
                  <a:srgbClr val="3498DB"/>
                </a:solidFill>
              </a:rPr>
              <a:t>is it too complex?</a:t>
            </a:r>
            <a:pPr algn="ctr" indent="0" marL="0">
              <a:lnSpc>
                <a:spcPts val="1400"/>
              </a:lnSpc>
              <a:buNone/>
            </a:pPr>
            <a:r>
              <a:rPr lang="en-US" sz="834" dirty="0">
                <a:solidFill>
                  <a:srgbClr val="BDC3C7"/>
                </a:solidFill>
              </a:rPr>
              <a:t> The answer lies in understanding the bias-</a:t>
            </a:r>
            <a:pPr algn="ctr" indent="0" marL="0">
              <a:lnSpc>
                <a:spcPts val="1400"/>
              </a:lnSpc>
              <a:buNone/>
            </a:pPr>
            <a:r>
              <a:rPr lang="en-US" sz="834" dirty="0">
                <a:solidFill>
                  <a:srgbClr val="BDC3C7"/>
                </a:solidFill>
              </a:rPr>
              <a:t>variance tradeoff.</a:t>
            </a:r>
            <a:endParaRPr lang="en-US" sz="834" dirty="0"/>
          </a:p>
        </p:txBody>
      </p:sp>
      <p:sp>
        <p:nvSpPr>
          <p:cNvPr id="11" name="Text 8"/>
          <p:cNvSpPr/>
          <p:nvPr/>
        </p:nvSpPr>
        <p:spPr>
          <a:xfrm>
            <a:off x="1785938" y="5358761"/>
            <a:ext cx="5572125" cy="155377"/>
          </a:xfrm>
          <a:prstGeom prst="rect">
            <a:avLst/>
          </a:prstGeom>
          <a:noFill/>
          <a:ln/>
        </p:spPr>
        <p:txBody>
          <a:bodyPr wrap="none" lIns="0" tIns="0" rIns="0" bIns="0" rtlCol="0" anchor="t">
            <a:spAutoFit/>
          </a:bodyPr>
          <a:lstStyle/>
          <a:p>
            <a:pPr algn="ctr" indent="0" marL="0">
              <a:lnSpc>
                <a:spcPts val="1100"/>
              </a:lnSpc>
              <a:buNone/>
            </a:pPr>
            <a:r>
              <a:rPr lang="en-US" sz="784" b="1" dirty="0">
                <a:solidFill>
                  <a:srgbClr val="3498DB"/>
                </a:solidFill>
              </a:rPr>
              <a:t>Next Steps</a:t>
            </a:r>
            <a:endParaRPr lang="en-US" sz="784" dirty="0"/>
          </a:p>
        </p:txBody>
      </p:sp>
      <p:sp>
        <p:nvSpPr>
          <p:cNvPr id="12" name="Text 9"/>
          <p:cNvSpPr/>
          <p:nvPr/>
        </p:nvSpPr>
        <p:spPr>
          <a:xfrm>
            <a:off x="1785938" y="5621294"/>
            <a:ext cx="5572125" cy="342900"/>
          </a:xfrm>
          <a:prstGeom prst="rect">
            <a:avLst/>
          </a:prstGeom>
          <a:noFill/>
          <a:ln/>
        </p:spPr>
        <p:txBody>
          <a:bodyPr wrap="square" lIns="0" tIns="0" rIns="0" bIns="0" rtlCol="0" anchor="t">
            <a:spAutoFit/>
          </a:bodyPr>
          <a:lstStyle/>
          <a:p>
            <a:pPr algn="ctr" indent="0" marL="0">
              <a:lnSpc>
                <a:spcPts val="1400"/>
              </a:lnSpc>
              <a:buNone/>
            </a:pPr>
            <a:r>
              <a:rPr lang="en-US" sz="780" dirty="0">
                <a:solidFill>
                  <a:srgbClr val="BDC3C7"/>
                </a:solidFill>
              </a:rPr>
              <a:t>Apply these concepts to real datasets. Experiment with different model complexities. Use </a:t>
            </a:r>
            <a:pPr algn="ctr" indent="0" marL="0">
              <a:lnSpc>
                <a:spcPts val="1400"/>
              </a:lnSpc>
              <a:buNone/>
            </a:pPr>
            <a:r>
              <a:rPr lang="en-US" sz="734" b="1" dirty="0">
                <a:solidFill>
                  <a:srgbClr val="3498DB"/>
                </a:solidFill>
              </a:rPr>
              <a:t>learning curves</a:t>
            </a:r>
            <a:pPr algn="ctr" indent="0" marL="0">
              <a:lnSpc>
                <a:spcPts val="1400"/>
              </a:lnSpc>
              <a:buNone/>
            </a:pPr>
            <a:r>
              <a:rPr lang="en-US" sz="780" dirty="0">
                <a:solidFill>
                  <a:srgbClr val="BDC3C7"/>
                </a:solidFill>
              </a:rPr>
              <a:t> and </a:t>
            </a:r>
            <a:pPr algn="ctr" indent="0" marL="0">
              <a:lnSpc>
                <a:spcPts val="1400"/>
              </a:lnSpc>
              <a:buNone/>
            </a:pPr>
            <a:r>
              <a:rPr lang="en-US" sz="734" b="1" dirty="0">
                <a:solidFill>
                  <a:srgbClr val="3498DB"/>
                </a:solidFill>
              </a:rPr>
              <a:t>cross-validation</a:t>
            </a:r>
            <a:pPr algn="ctr" indent="0" marL="0">
              <a:lnSpc>
                <a:spcPts val="1400"/>
              </a:lnSpc>
              <a:buNone/>
            </a:pPr>
            <a:r>
              <a:rPr lang="en-US" sz="780" dirty="0">
                <a:solidFill>
                  <a:srgbClr val="BDC3C7"/>
                </a:solidFill>
              </a:rPr>
              <a:t> to diagnose your models. Keep learning, keep experimenting, and keep improving.</a:t>
            </a:r>
            <a:endParaRPr lang="en-US" sz="780" dirty="0"/>
          </a:p>
        </p:txBody>
      </p:sp>
      <p:sp>
        <p:nvSpPr>
          <p:cNvPr id="13" name="Text 10"/>
          <p:cNvSpPr/>
          <p:nvPr/>
        </p:nvSpPr>
        <p:spPr>
          <a:xfrm>
            <a:off x="1950244" y="6607132"/>
            <a:ext cx="5264944" cy="617153"/>
          </a:xfrm>
          <a:prstGeom prst="rect">
            <a:avLst/>
          </a:prstGeom>
          <a:noFill/>
          <a:ln/>
        </p:spPr>
        <p:txBody>
          <a:bodyPr wrap="square" lIns="0" tIns="0" rIns="0" bIns="0" rtlCol="0" anchor="t">
            <a:spAutoFit/>
          </a:bodyPr>
          <a:lstStyle/>
          <a:p>
            <a:pPr algn="ctr" indent="0" marL="0">
              <a:lnSpc>
                <a:spcPts val="1600"/>
              </a:lnSpc>
              <a:buNone/>
            </a:pPr>
            <a:r>
              <a:rPr lang="en-US" sz="942" i="1" dirty="0">
                <a:solidFill>
                  <a:srgbClr val="ECF0F1"/>
                </a:solidFill>
              </a:rPr>
              <a:t>"In machine learning, wisdom is knowing when to say 'enough is enough.' The bias-variance tradeoff teaches us that balance is not weakness—it is the path to robust, generalizable models."</a:t>
            </a:r>
            <a:endParaRPr lang="en-US" sz="942" dirty="0"/>
          </a:p>
        </p:txBody>
      </p:sp>
      <p:sp>
        <p:nvSpPr>
          <p:cNvPr id="14" name="Text 11"/>
          <p:cNvSpPr/>
          <p:nvPr/>
        </p:nvSpPr>
        <p:spPr>
          <a:xfrm>
            <a:off x="1950244" y="7295722"/>
            <a:ext cx="5264944" cy="160009"/>
          </a:xfrm>
          <a:prstGeom prst="rect">
            <a:avLst/>
          </a:prstGeom>
          <a:noFill/>
          <a:ln/>
        </p:spPr>
        <p:txBody>
          <a:bodyPr wrap="none" lIns="0" tIns="0" rIns="0" bIns="0" rtlCol="0" anchor="t">
            <a:spAutoFit/>
          </a:bodyPr>
          <a:lstStyle/>
          <a:p>
            <a:pPr algn="ctr" indent="0" marL="0">
              <a:lnSpc>
                <a:spcPts val="1300"/>
              </a:lnSpc>
              <a:buNone/>
            </a:pPr>
            <a:r>
              <a:rPr lang="en-US" sz="727" dirty="0">
                <a:solidFill>
                  <a:srgbClr val="BDC3C7"/>
                </a:solidFill>
              </a:rPr>
              <a:t>— The Art of Model Building</a:t>
            </a:r>
            <a:endParaRPr lang="en-US" sz="72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Why We Must Master This Concept</a:t>
            </a:r>
            <a:endParaRPr lang="en-US" sz="1602" dirty="0"/>
          </a:p>
        </p:txBody>
      </p:sp>
      <p:sp>
        <p:nvSpPr>
          <p:cNvPr id="4" name="Shape 1"/>
          <p:cNvSpPr/>
          <p:nvPr/>
        </p:nvSpPr>
        <p:spPr>
          <a:xfrm>
            <a:off x="428625" y="1191220"/>
            <a:ext cx="228600" cy="228600"/>
          </a:xfrm>
          <a:prstGeom prst="ellipse">
            <a:avLst/>
          </a:prstGeom>
          <a:solidFill>
            <a:srgbClr val="E74C3C"/>
          </a:solidFill>
          <a:ln/>
        </p:spPr>
      </p:sp>
      <p:sp>
        <p:nvSpPr>
          <p:cNvPr id="5" name="Text 2"/>
          <p:cNvSpPr/>
          <p:nvPr/>
        </p:nvSpPr>
        <p:spPr>
          <a:xfrm>
            <a:off x="428625" y="1191220"/>
            <a:ext cx="228600" cy="228600"/>
          </a:xfrm>
          <a:prstGeom prst="rect">
            <a:avLst/>
          </a:prstGeom>
          <a:noFill/>
          <a:ln/>
        </p:spPr>
        <p:txBody>
          <a:bodyPr wrap="square" lIns="0" tIns="0" rIns="0" bIns="0" rtlCol="0" anchor="ctr">
            <a:spAutoFit/>
          </a:bodyPr>
          <a:lstStyle/>
          <a:p>
            <a:pPr algn="ctr" indent="0" marL="0">
              <a:lnSpc>
                <a:spcPts val="1100"/>
              </a:lnSpc>
              <a:buNone/>
            </a:pPr>
            <a:r>
              <a:rPr lang="en-US" sz="784" b="1" dirty="0">
                <a:solidFill>
                  <a:srgbClr val="ECF0F1"/>
                </a:solidFill>
              </a:rPr>
              <a:t>1</a:t>
            </a:r>
            <a:endParaRPr lang="en-US" sz="784" dirty="0"/>
          </a:p>
        </p:txBody>
      </p:sp>
      <p:sp>
        <p:nvSpPr>
          <p:cNvPr id="6" name="Text 3"/>
          <p:cNvSpPr/>
          <p:nvPr/>
        </p:nvSpPr>
        <p:spPr>
          <a:xfrm>
            <a:off x="764381" y="1218009"/>
            <a:ext cx="948082" cy="175022"/>
          </a:xfrm>
          <a:prstGeom prst="rect">
            <a:avLst/>
          </a:prstGeom>
          <a:noFill/>
          <a:ln/>
        </p:spPr>
        <p:txBody>
          <a:bodyPr wrap="none" lIns="0" tIns="0" rIns="0" bIns="0" rtlCol="0" anchor="t">
            <a:spAutoFit/>
          </a:bodyPr>
          <a:lstStyle/>
          <a:p>
            <a:pPr algn="l" indent="0" marL="0">
              <a:lnSpc>
                <a:spcPts val="1200"/>
              </a:lnSpc>
              <a:buNone/>
            </a:pPr>
            <a:r>
              <a:rPr lang="en-US" sz="885" b="1" dirty="0">
                <a:solidFill>
                  <a:srgbClr val="3498DB"/>
                </a:solidFill>
              </a:rPr>
              <a:t>The Goal of ML</a:t>
            </a:r>
            <a:endParaRPr lang="en-US" sz="885" dirty="0"/>
          </a:p>
        </p:txBody>
      </p:sp>
      <p:sp>
        <p:nvSpPr>
          <p:cNvPr id="7" name="Text 4"/>
          <p:cNvSpPr/>
          <p:nvPr/>
        </p:nvSpPr>
        <p:spPr>
          <a:xfrm>
            <a:off x="764381" y="1526977"/>
            <a:ext cx="3664744" cy="548590"/>
          </a:xfrm>
          <a:prstGeom prst="rect">
            <a:avLst/>
          </a:prstGeom>
          <a:noFill/>
          <a:ln/>
        </p:spPr>
        <p:txBody>
          <a:bodyPr wrap="square" lIns="0" tIns="0" rIns="0" bIns="0" rtlCol="0" anchor="t">
            <a:spAutoFit/>
          </a:bodyPr>
          <a:lstStyle/>
          <a:p>
            <a:pPr algn="l" indent="0" marL="0">
              <a:lnSpc>
                <a:spcPts val="1400"/>
              </a:lnSpc>
              <a:buNone/>
            </a:pPr>
            <a:r>
              <a:rPr lang="en-US" sz="834" dirty="0">
                <a:solidFill>
                  <a:srgbClr val="BDC3C7"/>
                </a:solidFill>
              </a:rPr>
              <a:t>The fundamental objective in machine learning is to build a model </a:t>
            </a:r>
            <a:pPr algn="l" indent="0" marL="0">
              <a:lnSpc>
                <a:spcPts val="1400"/>
              </a:lnSpc>
              <a:buNone/>
            </a:pPr>
            <a:r>
              <a:rPr lang="en-US" sz="834" dirty="0">
                <a:solidFill>
                  <a:srgbClr val="BDC3C7"/>
                </a:solidFill>
              </a:rPr>
              <a:t>that </a:t>
            </a:r>
            <a:pPr algn="l" indent="0" marL="0">
              <a:lnSpc>
                <a:spcPts val="1400"/>
              </a:lnSpc>
              <a:buNone/>
            </a:pPr>
            <a:r>
              <a:rPr lang="en-US" sz="784" b="1" dirty="0">
                <a:solidFill>
                  <a:srgbClr val="E74C3C"/>
                </a:solidFill>
              </a:rPr>
              <a:t>generalizes well</a:t>
            </a:r>
            <a:pPr algn="l" indent="0" marL="0">
              <a:lnSpc>
                <a:spcPts val="1400"/>
              </a:lnSpc>
              <a:buNone/>
            </a:pPr>
            <a:r>
              <a:rPr lang="en-US" sz="834" dirty="0">
                <a:solidFill>
                  <a:srgbClr val="BDC3C7"/>
                </a:solidFill>
              </a:rPr>
              <a:t>—performing accurately on </a:t>
            </a:r>
            <a:pPr algn="l" indent="0" marL="0">
              <a:lnSpc>
                <a:spcPts val="1400"/>
              </a:lnSpc>
              <a:buNone/>
            </a:pPr>
            <a:r>
              <a:rPr lang="en-US" sz="784" b="1" dirty="0">
                <a:solidFill>
                  <a:srgbClr val="E74C3C"/>
                </a:solidFill>
              </a:rPr>
              <a:t>unseen data</a:t>
            </a:r>
            <a:pPr algn="l" indent="0" marL="0">
              <a:lnSpc>
                <a:spcPts val="1400"/>
              </a:lnSpc>
              <a:buNone/>
            </a:pPr>
            <a:r>
              <a:rPr lang="en-US" sz="834" dirty="0">
                <a:solidFill>
                  <a:srgbClr val="BDC3C7"/>
                </a:solidFill>
              </a:rPr>
              <a:t>, not </a:t>
            </a:r>
            <a:pPr algn="l" indent="0" marL="0">
              <a:lnSpc>
                <a:spcPts val="1400"/>
              </a:lnSpc>
              <a:buNone/>
            </a:pPr>
            <a:r>
              <a:rPr lang="en-US" sz="834" dirty="0">
                <a:solidFill>
                  <a:srgbClr val="BDC3C7"/>
                </a:solidFill>
              </a:rPr>
              <a:t>just the training data.</a:t>
            </a:r>
            <a:endParaRPr lang="en-US" sz="834" dirty="0"/>
          </a:p>
        </p:txBody>
      </p:sp>
      <p:sp>
        <p:nvSpPr>
          <p:cNvPr id="8" name="Shape 5"/>
          <p:cNvSpPr/>
          <p:nvPr/>
        </p:nvSpPr>
        <p:spPr>
          <a:xfrm>
            <a:off x="4714875" y="1191220"/>
            <a:ext cx="228600" cy="228600"/>
          </a:xfrm>
          <a:prstGeom prst="ellipse">
            <a:avLst/>
          </a:prstGeom>
          <a:solidFill>
            <a:srgbClr val="E74C3C"/>
          </a:solidFill>
          <a:ln/>
        </p:spPr>
      </p:sp>
      <p:sp>
        <p:nvSpPr>
          <p:cNvPr id="9" name="Text 6"/>
          <p:cNvSpPr/>
          <p:nvPr/>
        </p:nvSpPr>
        <p:spPr>
          <a:xfrm>
            <a:off x="4714875" y="1191220"/>
            <a:ext cx="228600" cy="228600"/>
          </a:xfrm>
          <a:prstGeom prst="rect">
            <a:avLst/>
          </a:prstGeom>
          <a:noFill/>
          <a:ln/>
        </p:spPr>
        <p:txBody>
          <a:bodyPr wrap="square" lIns="0" tIns="0" rIns="0" bIns="0" rtlCol="0" anchor="ctr">
            <a:spAutoFit/>
          </a:bodyPr>
          <a:lstStyle/>
          <a:p>
            <a:pPr algn="ctr" indent="0" marL="0">
              <a:lnSpc>
                <a:spcPts val="1100"/>
              </a:lnSpc>
              <a:buNone/>
            </a:pPr>
            <a:r>
              <a:rPr lang="en-US" sz="784" b="1" dirty="0">
                <a:solidFill>
                  <a:srgbClr val="ECF0F1"/>
                </a:solidFill>
              </a:rPr>
              <a:t>2</a:t>
            </a:r>
            <a:endParaRPr lang="en-US" sz="784" dirty="0"/>
          </a:p>
        </p:txBody>
      </p:sp>
      <p:sp>
        <p:nvSpPr>
          <p:cNvPr id="10" name="Text 7"/>
          <p:cNvSpPr/>
          <p:nvPr/>
        </p:nvSpPr>
        <p:spPr>
          <a:xfrm>
            <a:off x="5050631" y="1218009"/>
            <a:ext cx="1327817" cy="175022"/>
          </a:xfrm>
          <a:prstGeom prst="rect">
            <a:avLst/>
          </a:prstGeom>
          <a:noFill/>
          <a:ln/>
        </p:spPr>
        <p:txBody>
          <a:bodyPr wrap="none" lIns="0" tIns="0" rIns="0" bIns="0" rtlCol="0" anchor="t">
            <a:spAutoFit/>
          </a:bodyPr>
          <a:lstStyle/>
          <a:p>
            <a:pPr algn="l" indent="0" marL="0">
              <a:lnSpc>
                <a:spcPts val="1200"/>
              </a:lnSpc>
              <a:buNone/>
            </a:pPr>
            <a:r>
              <a:rPr lang="en-US" sz="885" b="1" dirty="0">
                <a:solidFill>
                  <a:srgbClr val="3498DB"/>
                </a:solidFill>
              </a:rPr>
              <a:t>The Problem of Error</a:t>
            </a:r>
            <a:endParaRPr lang="en-US" sz="885" dirty="0"/>
          </a:p>
        </p:txBody>
      </p:sp>
      <p:sp>
        <p:nvSpPr>
          <p:cNvPr id="11" name="Text 8"/>
          <p:cNvSpPr/>
          <p:nvPr/>
        </p:nvSpPr>
        <p:spPr>
          <a:xfrm>
            <a:off x="5050631" y="1526977"/>
            <a:ext cx="3664744" cy="548590"/>
          </a:xfrm>
          <a:prstGeom prst="rect">
            <a:avLst/>
          </a:prstGeom>
          <a:noFill/>
          <a:ln/>
        </p:spPr>
        <p:txBody>
          <a:bodyPr wrap="square" lIns="0" tIns="0" rIns="0" bIns="0" rtlCol="0" anchor="t">
            <a:spAutoFit/>
          </a:bodyPr>
          <a:lstStyle/>
          <a:p>
            <a:pPr algn="l" indent="0" marL="0">
              <a:lnSpc>
                <a:spcPts val="1400"/>
              </a:lnSpc>
              <a:buNone/>
            </a:pPr>
            <a:r>
              <a:rPr lang="en-US" sz="834" dirty="0">
                <a:solidFill>
                  <a:srgbClr val="BDC3C7"/>
                </a:solidFill>
              </a:rPr>
              <a:t>All models have error. This error can be systematically decomposed </a:t>
            </a:r>
            <a:pPr algn="l" indent="0" marL="0">
              <a:lnSpc>
                <a:spcPts val="1400"/>
              </a:lnSpc>
              <a:buNone/>
            </a:pPr>
            <a:r>
              <a:rPr lang="en-US" sz="834" dirty="0">
                <a:solidFill>
                  <a:srgbClr val="BDC3C7"/>
                </a:solidFill>
              </a:rPr>
              <a:t>into three components: </a:t>
            </a:r>
            <a:pPr algn="l" indent="0" marL="0">
              <a:lnSpc>
                <a:spcPts val="1400"/>
              </a:lnSpc>
              <a:buNone/>
            </a:pPr>
            <a:r>
              <a:rPr lang="en-US" sz="784" b="1" dirty="0">
                <a:solidFill>
                  <a:srgbClr val="E74C3C"/>
                </a:solidFill>
              </a:rPr>
              <a:t>Bias</a:t>
            </a:r>
            <a:pPr algn="l" indent="0" marL="0">
              <a:lnSpc>
                <a:spcPts val="1400"/>
              </a:lnSpc>
              <a:buNone/>
            </a:pPr>
            <a:r>
              <a:rPr lang="en-US" sz="834" dirty="0">
                <a:solidFill>
                  <a:srgbClr val="BDC3C7"/>
                </a:solidFill>
              </a:rPr>
              <a:t>, </a:t>
            </a:r>
            <a:pPr algn="l" indent="0" marL="0">
              <a:lnSpc>
                <a:spcPts val="1400"/>
              </a:lnSpc>
              <a:buNone/>
            </a:pPr>
            <a:r>
              <a:rPr lang="en-US" sz="784" b="1" dirty="0">
                <a:solidFill>
                  <a:srgbClr val="E74C3C"/>
                </a:solidFill>
              </a:rPr>
              <a:t>Variance</a:t>
            </a:r>
            <a:pPr algn="l" indent="0" marL="0">
              <a:lnSpc>
                <a:spcPts val="1400"/>
              </a:lnSpc>
              <a:buNone/>
            </a:pPr>
            <a:r>
              <a:rPr lang="en-US" sz="834" dirty="0">
                <a:solidFill>
                  <a:srgbClr val="BDC3C7"/>
                </a:solidFill>
              </a:rPr>
              <a:t>, and </a:t>
            </a:r>
            <a:pPr algn="l" indent="0" marL="0">
              <a:lnSpc>
                <a:spcPts val="1400"/>
              </a:lnSpc>
              <a:buNone/>
            </a:pPr>
            <a:r>
              <a:rPr lang="en-US" sz="834" dirty="0">
                <a:solidFill>
                  <a:srgbClr val="3498DB"/>
                </a:solidFill>
              </a:rPr>
              <a:t>Irreducible Error</a:t>
            </a:r>
            <a:pPr algn="l" indent="0" marL="0">
              <a:lnSpc>
                <a:spcPts val="1400"/>
              </a:lnSpc>
              <a:buNone/>
            </a:pPr>
            <a:r>
              <a:rPr lang="en-US" sz="834" dirty="0">
                <a:solidFill>
                  <a:srgbClr val="BDC3C7"/>
                </a:solidFill>
              </a:rPr>
              <a:t> (noise).</a:t>
            </a:r>
            <a:endParaRPr lang="en-US" sz="834" dirty="0"/>
          </a:p>
        </p:txBody>
      </p:sp>
      <p:sp>
        <p:nvSpPr>
          <p:cNvPr id="12" name="Shape 9"/>
          <p:cNvSpPr/>
          <p:nvPr/>
        </p:nvSpPr>
        <p:spPr>
          <a:xfrm>
            <a:off x="428625" y="2361316"/>
            <a:ext cx="228600" cy="228600"/>
          </a:xfrm>
          <a:prstGeom prst="ellipse">
            <a:avLst/>
          </a:prstGeom>
          <a:solidFill>
            <a:srgbClr val="E74C3C"/>
          </a:solidFill>
          <a:ln/>
        </p:spPr>
      </p:sp>
      <p:sp>
        <p:nvSpPr>
          <p:cNvPr id="13" name="Text 10"/>
          <p:cNvSpPr/>
          <p:nvPr/>
        </p:nvSpPr>
        <p:spPr>
          <a:xfrm>
            <a:off x="428625" y="2361316"/>
            <a:ext cx="228600" cy="228600"/>
          </a:xfrm>
          <a:prstGeom prst="rect">
            <a:avLst/>
          </a:prstGeom>
          <a:noFill/>
          <a:ln/>
        </p:spPr>
        <p:txBody>
          <a:bodyPr wrap="square" lIns="0" tIns="0" rIns="0" bIns="0" rtlCol="0" anchor="ctr">
            <a:spAutoFit/>
          </a:bodyPr>
          <a:lstStyle/>
          <a:p>
            <a:pPr algn="ctr" indent="0" marL="0">
              <a:lnSpc>
                <a:spcPts val="1100"/>
              </a:lnSpc>
              <a:buNone/>
            </a:pPr>
            <a:r>
              <a:rPr lang="en-US" sz="784" b="1" dirty="0">
                <a:solidFill>
                  <a:srgbClr val="ECF0F1"/>
                </a:solidFill>
              </a:rPr>
              <a:t>3</a:t>
            </a:r>
            <a:endParaRPr lang="en-US" sz="784" dirty="0"/>
          </a:p>
        </p:txBody>
      </p:sp>
      <p:sp>
        <p:nvSpPr>
          <p:cNvPr id="14" name="Text 11"/>
          <p:cNvSpPr/>
          <p:nvPr/>
        </p:nvSpPr>
        <p:spPr>
          <a:xfrm>
            <a:off x="764381" y="2388105"/>
            <a:ext cx="1268797" cy="175022"/>
          </a:xfrm>
          <a:prstGeom prst="rect">
            <a:avLst/>
          </a:prstGeom>
          <a:noFill/>
          <a:ln/>
        </p:spPr>
        <p:txBody>
          <a:bodyPr wrap="none" lIns="0" tIns="0" rIns="0" bIns="0" rtlCol="0" anchor="t">
            <a:spAutoFit/>
          </a:bodyPr>
          <a:lstStyle/>
          <a:p>
            <a:pPr algn="l" indent="0" marL="0">
              <a:lnSpc>
                <a:spcPts val="1200"/>
              </a:lnSpc>
              <a:buNone/>
            </a:pPr>
            <a:r>
              <a:rPr lang="en-US" sz="885" b="1" dirty="0">
                <a:solidFill>
                  <a:srgbClr val="3498DB"/>
                </a:solidFill>
              </a:rPr>
              <a:t>The Central Conflict</a:t>
            </a:r>
            <a:endParaRPr lang="en-US" sz="885" dirty="0"/>
          </a:p>
        </p:txBody>
      </p:sp>
      <p:sp>
        <p:nvSpPr>
          <p:cNvPr id="15" name="Text 12"/>
          <p:cNvSpPr/>
          <p:nvPr/>
        </p:nvSpPr>
        <p:spPr>
          <a:xfrm>
            <a:off x="764381" y="2697073"/>
            <a:ext cx="3664744" cy="548590"/>
          </a:xfrm>
          <a:prstGeom prst="rect">
            <a:avLst/>
          </a:prstGeom>
          <a:noFill/>
          <a:ln/>
        </p:spPr>
        <p:txBody>
          <a:bodyPr wrap="square" lIns="0" tIns="0" rIns="0" bIns="0" rtlCol="0" anchor="t">
            <a:spAutoFit/>
          </a:bodyPr>
          <a:lstStyle/>
          <a:p>
            <a:pPr algn="l" indent="0" marL="0">
              <a:lnSpc>
                <a:spcPts val="1400"/>
              </a:lnSpc>
              <a:buNone/>
            </a:pPr>
            <a:r>
              <a:rPr lang="en-US" sz="834" dirty="0">
                <a:solidFill>
                  <a:srgbClr val="BDC3C7"/>
                </a:solidFill>
              </a:rPr>
              <a:t>Bias and Variance are </a:t>
            </a:r>
            <a:pPr algn="l" indent="0" marL="0">
              <a:lnSpc>
                <a:spcPts val="1400"/>
              </a:lnSpc>
              <a:buNone/>
            </a:pPr>
            <a:r>
              <a:rPr lang="en-US" sz="784" b="1" dirty="0">
                <a:solidFill>
                  <a:srgbClr val="E74C3C"/>
                </a:solidFill>
              </a:rPr>
              <a:t>inversely related</a:t>
            </a:r>
            <a:pPr algn="l" indent="0" marL="0">
              <a:lnSpc>
                <a:spcPts val="1400"/>
              </a:lnSpc>
              <a:buNone/>
            </a:pPr>
            <a:r>
              <a:rPr lang="en-US" sz="834" dirty="0">
                <a:solidFill>
                  <a:srgbClr val="BDC3C7"/>
                </a:solidFill>
              </a:rPr>
              <a:t>. Reducing one often </a:t>
            </a:r>
            <a:pPr algn="l" indent="0" marL="0">
              <a:lnSpc>
                <a:spcPts val="1400"/>
              </a:lnSpc>
              <a:buNone/>
            </a:pPr>
            <a:r>
              <a:rPr lang="en-US" sz="834" dirty="0">
                <a:solidFill>
                  <a:srgbClr val="BDC3C7"/>
                </a:solidFill>
              </a:rPr>
              <a:t>increases the other. The tradeoff is the process of finding the sweet </a:t>
            </a:r>
            <a:pPr algn="l" indent="0" marL="0">
              <a:lnSpc>
                <a:spcPts val="1400"/>
              </a:lnSpc>
              <a:buNone/>
            </a:pPr>
            <a:r>
              <a:rPr lang="en-US" sz="834" dirty="0">
                <a:solidFill>
                  <a:srgbClr val="BDC3C7"/>
                </a:solidFill>
              </a:rPr>
              <a:t>spot that minimizes the </a:t>
            </a:r>
            <a:pPr algn="l" indent="0" marL="0">
              <a:lnSpc>
                <a:spcPts val="1400"/>
              </a:lnSpc>
              <a:buNone/>
            </a:pPr>
            <a:r>
              <a:rPr lang="en-US" sz="784" b="1" dirty="0">
                <a:solidFill>
                  <a:srgbClr val="E74C3C"/>
                </a:solidFill>
              </a:rPr>
              <a:t>total error</a:t>
            </a:r>
            <a:pPr algn="l" indent="0" marL="0">
              <a:lnSpc>
                <a:spcPts val="1400"/>
              </a:lnSpc>
              <a:buNone/>
            </a:pPr>
            <a:r>
              <a:rPr lang="en-US" sz="834" dirty="0">
                <a:solidFill>
                  <a:srgbClr val="BDC3C7"/>
                </a:solidFill>
              </a:rPr>
              <a:t>.</a:t>
            </a:r>
            <a:endParaRPr lang="en-US" sz="834" dirty="0"/>
          </a:p>
        </p:txBody>
      </p:sp>
      <p:sp>
        <p:nvSpPr>
          <p:cNvPr id="16" name="Shape 13"/>
          <p:cNvSpPr/>
          <p:nvPr/>
        </p:nvSpPr>
        <p:spPr>
          <a:xfrm>
            <a:off x="4714875" y="2361316"/>
            <a:ext cx="228600" cy="228600"/>
          </a:xfrm>
          <a:prstGeom prst="ellipse">
            <a:avLst/>
          </a:prstGeom>
          <a:solidFill>
            <a:srgbClr val="E74C3C"/>
          </a:solidFill>
          <a:ln/>
        </p:spPr>
      </p:sp>
      <p:sp>
        <p:nvSpPr>
          <p:cNvPr id="17" name="Text 14"/>
          <p:cNvSpPr/>
          <p:nvPr/>
        </p:nvSpPr>
        <p:spPr>
          <a:xfrm>
            <a:off x="4714875" y="2361316"/>
            <a:ext cx="228600" cy="228600"/>
          </a:xfrm>
          <a:prstGeom prst="rect">
            <a:avLst/>
          </a:prstGeom>
          <a:noFill/>
          <a:ln/>
        </p:spPr>
        <p:txBody>
          <a:bodyPr wrap="square" lIns="0" tIns="0" rIns="0" bIns="0" rtlCol="0" anchor="ctr">
            <a:spAutoFit/>
          </a:bodyPr>
          <a:lstStyle/>
          <a:p>
            <a:pPr algn="ctr" indent="0" marL="0">
              <a:lnSpc>
                <a:spcPts val="1100"/>
              </a:lnSpc>
              <a:buNone/>
            </a:pPr>
            <a:r>
              <a:rPr lang="en-US" sz="784" b="1" dirty="0">
                <a:solidFill>
                  <a:srgbClr val="ECF0F1"/>
                </a:solidFill>
              </a:rPr>
              <a:t>4</a:t>
            </a:r>
            <a:endParaRPr lang="en-US" sz="784" dirty="0"/>
          </a:p>
        </p:txBody>
      </p:sp>
      <p:sp>
        <p:nvSpPr>
          <p:cNvPr id="18" name="Text 15"/>
          <p:cNvSpPr/>
          <p:nvPr/>
        </p:nvSpPr>
        <p:spPr>
          <a:xfrm>
            <a:off x="5050631" y="2388105"/>
            <a:ext cx="1049043" cy="175022"/>
          </a:xfrm>
          <a:prstGeom prst="rect">
            <a:avLst/>
          </a:prstGeom>
          <a:noFill/>
          <a:ln/>
        </p:spPr>
        <p:txBody>
          <a:bodyPr wrap="none" lIns="0" tIns="0" rIns="0" bIns="0" rtlCol="0" anchor="t">
            <a:spAutoFit/>
          </a:bodyPr>
          <a:lstStyle/>
          <a:p>
            <a:pPr algn="l" indent="0" marL="0">
              <a:lnSpc>
                <a:spcPts val="1200"/>
              </a:lnSpc>
              <a:buNone/>
            </a:pPr>
            <a:r>
              <a:rPr lang="en-US" sz="885" b="1" dirty="0">
                <a:solidFill>
                  <a:srgbClr val="3498DB"/>
                </a:solidFill>
              </a:rPr>
              <a:t>Practical Impact</a:t>
            </a:r>
            <a:endParaRPr lang="en-US" sz="885" dirty="0"/>
          </a:p>
        </p:txBody>
      </p:sp>
      <p:sp>
        <p:nvSpPr>
          <p:cNvPr id="19" name="Text 16"/>
          <p:cNvSpPr/>
          <p:nvPr/>
        </p:nvSpPr>
        <p:spPr>
          <a:xfrm>
            <a:off x="5050631" y="2697073"/>
            <a:ext cx="3664744" cy="548590"/>
          </a:xfrm>
          <a:prstGeom prst="rect">
            <a:avLst/>
          </a:prstGeom>
          <a:noFill/>
          <a:ln/>
        </p:spPr>
        <p:txBody>
          <a:bodyPr wrap="square" lIns="0" tIns="0" rIns="0" bIns="0" rtlCol="0" anchor="t">
            <a:spAutoFit/>
          </a:bodyPr>
          <a:lstStyle/>
          <a:p>
            <a:pPr algn="l" indent="0" marL="0">
              <a:lnSpc>
                <a:spcPts val="1400"/>
              </a:lnSpc>
              <a:buNone/>
            </a:pPr>
            <a:r>
              <a:rPr lang="en-US" sz="834" dirty="0">
                <a:solidFill>
                  <a:srgbClr val="BDC3C7"/>
                </a:solidFill>
              </a:rPr>
              <a:t>Understanding this concept allows practitioners to select the right </a:t>
            </a:r>
            <a:pPr algn="l" indent="0" marL="0">
              <a:lnSpc>
                <a:spcPts val="1400"/>
              </a:lnSpc>
              <a:buNone/>
            </a:pPr>
            <a:r>
              <a:rPr lang="en-US" sz="834" dirty="0">
                <a:solidFill>
                  <a:srgbClr val="BDC3C7"/>
                </a:solidFill>
              </a:rPr>
              <a:t>model complexity, choose appropriate </a:t>
            </a:r>
            <a:pPr algn="l" indent="0" marL="0">
              <a:lnSpc>
                <a:spcPts val="1400"/>
              </a:lnSpc>
              <a:buNone/>
            </a:pPr>
            <a:r>
              <a:rPr lang="en-US" sz="834" dirty="0">
                <a:solidFill>
                  <a:srgbClr val="3498DB"/>
                </a:solidFill>
              </a:rPr>
              <a:t>regularization techniques</a:t>
            </a:r>
            <a:pPr algn="l" indent="0" marL="0">
              <a:lnSpc>
                <a:spcPts val="1400"/>
              </a:lnSpc>
              <a:buNone/>
            </a:pPr>
            <a:r>
              <a:rPr lang="en-US" sz="834" dirty="0">
                <a:solidFill>
                  <a:srgbClr val="BDC3C7"/>
                </a:solidFill>
              </a:rPr>
              <a:t>, </a:t>
            </a:r>
            <a:pPr algn="l" indent="0" marL="0">
              <a:lnSpc>
                <a:spcPts val="1400"/>
              </a:lnSpc>
              <a:buNone/>
            </a:pPr>
            <a:r>
              <a:rPr lang="en-US" sz="834" dirty="0">
                <a:solidFill>
                  <a:srgbClr val="BDC3C7"/>
                </a:solidFill>
              </a:rPr>
              <a:t>and build more robust, deployable systems.</a:t>
            </a:r>
            <a:endParaRPr lang="en-US" sz="83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Decomposing Total Error: Bias, Variance, and Noise</a:t>
            </a:r>
            <a:endParaRPr lang="en-US" sz="1602" dirty="0"/>
          </a:p>
        </p:txBody>
      </p:sp>
      <p:sp>
        <p:nvSpPr>
          <p:cNvPr id="4" name="Text 1"/>
          <p:cNvSpPr/>
          <p:nvPr/>
        </p:nvSpPr>
        <p:spPr>
          <a:xfrm>
            <a:off x="428625" y="1119783"/>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Total Error (Expected Loss)</a:t>
            </a:r>
            <a:endParaRPr lang="en-US" sz="784" dirty="0"/>
          </a:p>
        </p:txBody>
      </p:sp>
      <p:sp>
        <p:nvSpPr>
          <p:cNvPr id="5" name="Text 2"/>
          <p:cNvSpPr/>
          <p:nvPr/>
        </p:nvSpPr>
        <p:spPr>
          <a:xfrm>
            <a:off x="571500" y="1332309"/>
            <a:ext cx="38219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measure of how far the model's predictions are from the true values. </a:t>
            </a:r>
            <a:pPr algn="l" indent="0" marL="0">
              <a:lnSpc>
                <a:spcPts val="1400"/>
              </a:lnSpc>
              <a:buNone/>
            </a:pPr>
            <a:r>
              <a:rPr lang="en-US" sz="780" dirty="0">
                <a:solidFill>
                  <a:srgbClr val="BDC3C7"/>
                </a:solidFill>
              </a:rPr>
              <a:t>We aim to </a:t>
            </a:r>
            <a:pPr algn="l" indent="0" marL="0">
              <a:lnSpc>
                <a:spcPts val="1400"/>
              </a:lnSpc>
              <a:buNone/>
            </a:pPr>
            <a:r>
              <a:rPr lang="en-US" sz="734" b="1" dirty="0">
                <a:solidFill>
                  <a:srgbClr val="E74C3C"/>
                </a:solidFill>
              </a:rPr>
              <a:t>minimize this</a:t>
            </a:r>
            <a:pPr algn="l" indent="0" marL="0">
              <a:lnSpc>
                <a:spcPts val="1400"/>
              </a:lnSpc>
              <a:buNone/>
            </a:pPr>
            <a:r>
              <a:rPr lang="en-US" sz="780" dirty="0">
                <a:solidFill>
                  <a:srgbClr val="BDC3C7"/>
                </a:solidFill>
              </a:rPr>
              <a:t> metric.</a:t>
            </a:r>
            <a:endParaRPr lang="en-US" sz="780" dirty="0"/>
          </a:p>
        </p:txBody>
      </p:sp>
      <p:sp>
        <p:nvSpPr>
          <p:cNvPr id="6" name="Text 3"/>
          <p:cNvSpPr/>
          <p:nvPr/>
        </p:nvSpPr>
        <p:spPr>
          <a:xfrm>
            <a:off x="428625" y="1853803"/>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Irreducible Error (Noise)</a:t>
            </a:r>
            <a:endParaRPr lang="en-US" sz="784" dirty="0"/>
          </a:p>
        </p:txBody>
      </p:sp>
      <p:sp>
        <p:nvSpPr>
          <p:cNvPr id="7" name="Text 4"/>
          <p:cNvSpPr/>
          <p:nvPr/>
        </p:nvSpPr>
        <p:spPr>
          <a:xfrm>
            <a:off x="571500" y="2066330"/>
            <a:ext cx="38219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Error that cannot be reduced by any model, as it is </a:t>
            </a:r>
            <a:pPr algn="l" indent="0" marL="0">
              <a:lnSpc>
                <a:spcPts val="1400"/>
              </a:lnSpc>
              <a:buNone/>
            </a:pPr>
            <a:r>
              <a:rPr lang="en-US" sz="734" b="1" dirty="0">
                <a:solidFill>
                  <a:srgbClr val="E74C3C"/>
                </a:solidFill>
              </a:rPr>
              <a:t>inherent to the data</a:t>
            </a:r>
            <a:pPr algn="l" indent="0" marL="0">
              <a:lnSpc>
                <a:spcPts val="1400"/>
              </a:lnSpc>
              <a:buNone/>
            </a:pPr>
            <a:r>
              <a:rPr lang="en-US" sz="780" dirty="0">
                <a:solidFill>
                  <a:srgbClr val="BDC3C7"/>
                </a:solidFill>
              </a:rPr>
              <a:t> generation process (e.g., measurement errors, random fluctuations).</a:t>
            </a:r>
            <a:endParaRPr lang="en-US" sz="780" dirty="0"/>
          </a:p>
        </p:txBody>
      </p:sp>
      <p:sp>
        <p:nvSpPr>
          <p:cNvPr id="8" name="Text 5"/>
          <p:cNvSpPr/>
          <p:nvPr/>
        </p:nvSpPr>
        <p:spPr>
          <a:xfrm>
            <a:off x="428625" y="2587823"/>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Bias (Systematic Error)</a:t>
            </a:r>
            <a:endParaRPr lang="en-US" sz="784" dirty="0"/>
          </a:p>
        </p:txBody>
      </p:sp>
      <p:sp>
        <p:nvSpPr>
          <p:cNvPr id="9" name="Text 6"/>
          <p:cNvSpPr/>
          <p:nvPr/>
        </p:nvSpPr>
        <p:spPr>
          <a:xfrm>
            <a:off x="571500" y="2800350"/>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error introduced by approximating a real-world problem with a </a:t>
            </a:r>
            <a:pPr algn="l" indent="0" marL="0">
              <a:lnSpc>
                <a:spcPts val="1400"/>
              </a:lnSpc>
              <a:buNone/>
            </a:pPr>
            <a:r>
              <a:rPr lang="en-US" sz="734" b="1" dirty="0">
                <a:solidFill>
                  <a:srgbClr val="E74C3C"/>
                </a:solidFill>
              </a:rPr>
              <a:t>simplified model</a:t>
            </a:r>
            <a:pPr algn="l" indent="0" marL="0">
              <a:lnSpc>
                <a:spcPts val="1400"/>
              </a:lnSpc>
              <a:buNone/>
            </a:pPr>
            <a:r>
              <a:rPr lang="en-US" sz="780" dirty="0">
                <a:solidFill>
                  <a:srgbClr val="BDC3C7"/>
                </a:solidFill>
              </a:rPr>
              <a:t>. It is the difference between the expected prediction and </a:t>
            </a:r>
            <a:pPr algn="l" indent="0" marL="0">
              <a:lnSpc>
                <a:spcPts val="1400"/>
              </a:lnSpc>
              <a:buNone/>
            </a:pPr>
            <a:r>
              <a:rPr lang="en-US" sz="780" dirty="0">
                <a:solidFill>
                  <a:srgbClr val="BDC3C7"/>
                </a:solidFill>
              </a:rPr>
              <a:t>the true value.</a:t>
            </a:r>
            <a:endParaRPr lang="en-US" sz="780" dirty="0"/>
          </a:p>
        </p:txBody>
      </p:sp>
      <p:sp>
        <p:nvSpPr>
          <p:cNvPr id="10" name="Text 7"/>
          <p:cNvSpPr/>
          <p:nvPr/>
        </p:nvSpPr>
        <p:spPr>
          <a:xfrm>
            <a:off x="428625" y="3493294"/>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Variance (Model Sensitivity)</a:t>
            </a:r>
            <a:endParaRPr lang="en-US" sz="784" dirty="0"/>
          </a:p>
        </p:txBody>
      </p:sp>
      <p:sp>
        <p:nvSpPr>
          <p:cNvPr id="11" name="Text 8"/>
          <p:cNvSpPr/>
          <p:nvPr/>
        </p:nvSpPr>
        <p:spPr>
          <a:xfrm>
            <a:off x="571500" y="3705820"/>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error introduced by the model's </a:t>
            </a:r>
            <a:pPr algn="l" indent="0" marL="0">
              <a:lnSpc>
                <a:spcPts val="1400"/>
              </a:lnSpc>
              <a:buNone/>
            </a:pPr>
            <a:r>
              <a:rPr lang="en-US" sz="734" b="1" dirty="0">
                <a:solidFill>
                  <a:srgbClr val="E74C3C"/>
                </a:solidFill>
              </a:rPr>
              <a:t>sensitivity to small fluctuations</a:t>
            </a:r>
            <a:pPr algn="l" indent="0" marL="0">
              <a:lnSpc>
                <a:spcPts val="1400"/>
              </a:lnSpc>
              <a:buNone/>
            </a:pPr>
            <a:r>
              <a:rPr lang="en-US" sz="780" dirty="0">
                <a:solidFill>
                  <a:srgbClr val="BDC3C7"/>
                </a:solidFill>
              </a:rPr>
              <a:t> in </a:t>
            </a:r>
            <a:pPr algn="l" indent="0" marL="0">
              <a:lnSpc>
                <a:spcPts val="1400"/>
              </a:lnSpc>
              <a:buNone/>
            </a:pPr>
            <a:r>
              <a:rPr lang="en-US" sz="780" dirty="0">
                <a:solidFill>
                  <a:srgbClr val="BDC3C7"/>
                </a:solidFill>
              </a:rPr>
              <a:t>the training data. It measures how much predictions change with different </a:t>
            </a:r>
            <a:pPr algn="l" indent="0" marL="0">
              <a:lnSpc>
                <a:spcPts val="1400"/>
              </a:lnSpc>
              <a:buNone/>
            </a:pPr>
            <a:r>
              <a:rPr lang="en-US" sz="780" dirty="0">
                <a:solidFill>
                  <a:srgbClr val="BDC3C7"/>
                </a:solidFill>
              </a:rPr>
              <a:t>training subsets.</a:t>
            </a:r>
            <a:endParaRPr lang="en-US" sz="780" dirty="0"/>
          </a:p>
        </p:txBody>
      </p:sp>
      <p:sp>
        <p:nvSpPr>
          <p:cNvPr id="12" name="Text 9"/>
          <p:cNvSpPr/>
          <p:nvPr/>
        </p:nvSpPr>
        <p:spPr>
          <a:xfrm>
            <a:off x="428625" y="4384477"/>
            <a:ext cx="3964781" cy="250031"/>
          </a:xfrm>
          <a:prstGeom prst="rect">
            <a:avLst/>
          </a:prstGeom>
          <a:noFill/>
          <a:ln/>
        </p:spPr>
        <p:txBody>
          <a:bodyPr wrap="square" lIns="0" tIns="127508" rIns="0" bIns="0" rtlCol="0" anchor="t">
            <a:spAutoFit/>
          </a:bodyPr>
          <a:lstStyle/>
          <a:p>
            <a:pPr algn="l" indent="0" marL="0">
              <a:lnSpc>
                <a:spcPts val="900"/>
              </a:lnSpc>
              <a:buNone/>
            </a:pPr>
            <a:r>
              <a:rPr lang="en-US" sz="727" i="1" dirty="0">
                <a:solidFill>
                  <a:srgbClr val="BDC3C7"/>
                </a:solidFill>
              </a:rPr>
              <a:t>E[Total Error] = Bias² + Variance + Irreducible Error</a:t>
            </a:r>
            <a:endParaRPr lang="en-US" sz="727" dirty="0"/>
          </a:p>
        </p:txBody>
      </p:sp>
      <p:pic>
        <p:nvPicPr>
          <p:cNvPr id="13" name="Image 1" descr="preencoded.png">    </p:cNvPr>
          <p:cNvPicPr>
            <a:picLocks noChangeAspect="1"/>
          </p:cNvPicPr>
          <p:nvPr/>
        </p:nvPicPr>
        <p:blipFill>
          <a:blip r:embed="rId2"/>
          <a:stretch>
            <a:fillRect/>
          </a:stretch>
        </p:blipFill>
        <p:spPr>
          <a:xfrm>
            <a:off x="5482828" y="1626989"/>
            <a:ext cx="2500313" cy="250031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High Bias: The Underfitting Problem</a:t>
            </a:r>
            <a:endParaRPr lang="en-US" sz="1602" dirty="0"/>
          </a:p>
        </p:txBody>
      </p:sp>
      <p:sp>
        <p:nvSpPr>
          <p:cNvPr id="4" name="Text 1"/>
          <p:cNvSpPr/>
          <p:nvPr/>
        </p:nvSpPr>
        <p:spPr>
          <a:xfrm>
            <a:off x="428625" y="1119783"/>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Definition</a:t>
            </a:r>
            <a:endParaRPr lang="en-US" sz="784" dirty="0"/>
          </a:p>
        </p:txBody>
      </p:sp>
      <p:sp>
        <p:nvSpPr>
          <p:cNvPr id="5" name="Text 2"/>
          <p:cNvSpPr/>
          <p:nvPr/>
        </p:nvSpPr>
        <p:spPr>
          <a:xfrm>
            <a:off x="571500" y="1346597"/>
            <a:ext cx="3821906"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 model with high bias is too </a:t>
            </a:r>
            <a:pPr algn="l" indent="0" marL="0">
              <a:lnSpc>
                <a:spcPts val="1400"/>
              </a:lnSpc>
              <a:buNone/>
            </a:pPr>
            <a:r>
              <a:rPr lang="en-US" sz="734" b="1" dirty="0">
                <a:solidFill>
                  <a:srgbClr val="E74C3C"/>
                </a:solidFill>
              </a:rPr>
              <a:t>simple or rigid</a:t>
            </a:r>
            <a:pPr algn="l" indent="0" marL="0">
              <a:lnSpc>
                <a:spcPts val="1400"/>
              </a:lnSpc>
              <a:buNone/>
            </a:pPr>
            <a:r>
              <a:rPr lang="en-US" sz="780" dirty="0">
                <a:solidFill>
                  <a:srgbClr val="BDC3C7"/>
                </a:solidFill>
              </a:rPr>
              <a:t> to capture the underlying </a:t>
            </a:r>
            <a:pPr algn="l" indent="0" marL="0">
              <a:lnSpc>
                <a:spcPts val="1400"/>
              </a:lnSpc>
              <a:buNone/>
            </a:pPr>
            <a:r>
              <a:rPr lang="en-US" sz="780" dirty="0">
                <a:solidFill>
                  <a:srgbClr val="BDC3C7"/>
                </a:solidFill>
              </a:rPr>
              <a:t>patterns in the data. It </a:t>
            </a:r>
            <a:pPr algn="l" indent="0" marL="0">
              <a:lnSpc>
                <a:spcPts val="1400"/>
              </a:lnSpc>
              <a:buNone/>
            </a:pPr>
            <a:r>
              <a:rPr lang="en-US" sz="734" b="1" dirty="0">
                <a:solidFill>
                  <a:srgbClr val="E74C3C"/>
                </a:solidFill>
              </a:rPr>
              <a:t>consistently misses the mark</a:t>
            </a:r>
            <a:pPr algn="l" indent="0" marL="0">
              <a:lnSpc>
                <a:spcPts val="1400"/>
              </a:lnSpc>
              <a:buNone/>
            </a:pPr>
            <a:r>
              <a:rPr lang="en-US" sz="780" dirty="0">
                <a:solidFill>
                  <a:srgbClr val="BDC3C7"/>
                </a:solidFill>
              </a:rPr>
              <a:t>.</a:t>
            </a:r>
            <a:endParaRPr lang="en-US" sz="780" dirty="0"/>
          </a:p>
        </p:txBody>
      </p:sp>
      <p:sp>
        <p:nvSpPr>
          <p:cNvPr id="6" name="Text 3"/>
          <p:cNvSpPr/>
          <p:nvPr/>
        </p:nvSpPr>
        <p:spPr>
          <a:xfrm>
            <a:off x="428625" y="1832372"/>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Symptom: Underfitting</a:t>
            </a:r>
            <a:endParaRPr lang="en-US" sz="784" dirty="0"/>
          </a:p>
        </p:txBody>
      </p:sp>
      <p:sp>
        <p:nvSpPr>
          <p:cNvPr id="7" name="Text 4"/>
          <p:cNvSpPr/>
          <p:nvPr/>
        </p:nvSpPr>
        <p:spPr>
          <a:xfrm>
            <a:off x="571500" y="2059186"/>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model performs </a:t>
            </a:r>
            <a:pPr algn="l" indent="0" marL="0">
              <a:lnSpc>
                <a:spcPts val="1400"/>
              </a:lnSpc>
              <a:buNone/>
            </a:pPr>
            <a:r>
              <a:rPr lang="en-US" sz="734" b="1" dirty="0">
                <a:solidFill>
                  <a:srgbClr val="E74C3C"/>
                </a:solidFill>
              </a:rPr>
              <a:t>poorly on both training and test data</a:t>
            </a:r>
            <a:pPr algn="l" indent="0" marL="0">
              <a:lnSpc>
                <a:spcPts val="1400"/>
              </a:lnSpc>
              <a:buNone/>
            </a:pPr>
            <a:r>
              <a:rPr lang="en-US" sz="780" dirty="0">
                <a:solidFill>
                  <a:srgbClr val="BDC3C7"/>
                </a:solidFill>
              </a:rPr>
              <a:t>. It fails to </a:t>
            </a:r>
            <a:pPr algn="l" indent="0" marL="0">
              <a:lnSpc>
                <a:spcPts val="1400"/>
              </a:lnSpc>
              <a:buNone/>
            </a:pPr>
            <a:r>
              <a:rPr lang="en-US" sz="780" dirty="0">
                <a:solidFill>
                  <a:srgbClr val="BDC3C7"/>
                </a:solidFill>
              </a:rPr>
              <a:t>learn the signal because it lacks the complexity to represent the true </a:t>
            </a:r>
            <a:pPr algn="l" indent="0" marL="0">
              <a:lnSpc>
                <a:spcPts val="1400"/>
              </a:lnSpc>
              <a:buNone/>
            </a:pPr>
            <a:r>
              <a:rPr lang="en-US" sz="780" dirty="0">
                <a:solidFill>
                  <a:srgbClr val="BDC3C7"/>
                </a:solidFill>
              </a:rPr>
              <a:t>relationship.</a:t>
            </a:r>
            <a:endParaRPr lang="en-US" sz="780" dirty="0"/>
          </a:p>
        </p:txBody>
      </p:sp>
      <p:sp>
        <p:nvSpPr>
          <p:cNvPr id="8" name="Text 5"/>
          <p:cNvSpPr/>
          <p:nvPr/>
        </p:nvSpPr>
        <p:spPr>
          <a:xfrm>
            <a:off x="428625" y="2716411"/>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Real-World Example</a:t>
            </a:r>
            <a:endParaRPr lang="en-US" sz="784" dirty="0"/>
          </a:p>
        </p:txBody>
      </p:sp>
      <p:sp>
        <p:nvSpPr>
          <p:cNvPr id="9" name="Text 6"/>
          <p:cNvSpPr/>
          <p:nvPr/>
        </p:nvSpPr>
        <p:spPr>
          <a:xfrm>
            <a:off x="571500" y="2943225"/>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Trying to fit a </a:t>
            </a:r>
            <a:pPr algn="l" indent="0" marL="0">
              <a:lnSpc>
                <a:spcPts val="1400"/>
              </a:lnSpc>
              <a:buNone/>
            </a:pPr>
            <a:r>
              <a:rPr lang="en-US" sz="734" b="1" dirty="0">
                <a:solidFill>
                  <a:srgbClr val="E74C3C"/>
                </a:solidFill>
              </a:rPr>
              <a:t>straight line</a:t>
            </a:r>
            <a:pPr algn="l" indent="0" marL="0">
              <a:lnSpc>
                <a:spcPts val="1400"/>
              </a:lnSpc>
              <a:buNone/>
            </a:pPr>
            <a:r>
              <a:rPr lang="en-US" sz="780" dirty="0">
                <a:solidFill>
                  <a:srgbClr val="BDC3C7"/>
                </a:solidFill>
              </a:rPr>
              <a:t> (linear model) to data that clearly follows a </a:t>
            </a:r>
            <a:pPr algn="l" indent="0" marL="0">
              <a:lnSpc>
                <a:spcPts val="1400"/>
              </a:lnSpc>
              <a:buNone/>
            </a:pPr>
            <a:r>
              <a:rPr lang="en-US" sz="780" dirty="0">
                <a:solidFill>
                  <a:srgbClr val="3498DB"/>
                </a:solidFill>
              </a:rPr>
              <a:t>parabolic curve</a:t>
            </a:r>
            <a:pPr algn="l" indent="0" marL="0">
              <a:lnSpc>
                <a:spcPts val="1400"/>
              </a:lnSpc>
              <a:buNone/>
            </a:pPr>
            <a:r>
              <a:rPr lang="en-US" sz="780" dirty="0">
                <a:solidFill>
                  <a:srgbClr val="BDC3C7"/>
                </a:solidFill>
              </a:rPr>
              <a:t> (non-linear relationship). The line will systematically </a:t>
            </a:r>
            <a:pPr algn="l" indent="0" marL="0">
              <a:lnSpc>
                <a:spcPts val="1400"/>
              </a:lnSpc>
              <a:buNone/>
            </a:pPr>
            <a:r>
              <a:rPr lang="en-US" sz="780" dirty="0">
                <a:solidFill>
                  <a:srgbClr val="BDC3C7"/>
                </a:solidFill>
              </a:rPr>
              <a:t>misrepresent the data.</a:t>
            </a:r>
            <a:endParaRPr lang="en-US" sz="780" dirty="0"/>
          </a:p>
        </p:txBody>
      </p:sp>
      <p:sp>
        <p:nvSpPr>
          <p:cNvPr id="10" name="Shape 7"/>
          <p:cNvSpPr/>
          <p:nvPr/>
        </p:nvSpPr>
        <p:spPr>
          <a:xfrm>
            <a:off x="428625" y="3671888"/>
            <a:ext cx="3964781" cy="700088"/>
          </a:xfrm>
          <a:prstGeom prst="rect">
            <a:avLst/>
          </a:prstGeom>
          <a:solidFill>
            <a:srgbClr val="3498DB">
              <a:alpha val="10000"/>
            </a:srgbClr>
          </a:solidFill>
          <a:ln/>
        </p:spPr>
      </p:sp>
      <p:sp>
        <p:nvSpPr>
          <p:cNvPr id="11" name="Shape 8"/>
          <p:cNvSpPr/>
          <p:nvPr/>
        </p:nvSpPr>
        <p:spPr>
          <a:xfrm>
            <a:off x="428625" y="3671888"/>
            <a:ext cx="21431" cy="700088"/>
          </a:xfrm>
          <a:prstGeom prst="rect">
            <a:avLst/>
          </a:prstGeom>
          <a:solidFill>
            <a:srgbClr val="3498DB"/>
          </a:solidFill>
          <a:ln/>
        </p:spPr>
      </p:sp>
      <p:sp>
        <p:nvSpPr>
          <p:cNvPr id="12" name="Text 9"/>
          <p:cNvSpPr/>
          <p:nvPr/>
        </p:nvSpPr>
        <p:spPr>
          <a:xfrm>
            <a:off x="535781" y="3779044"/>
            <a:ext cx="3750469" cy="150019"/>
          </a:xfrm>
          <a:prstGeom prst="rect">
            <a:avLst/>
          </a:prstGeom>
          <a:noFill/>
          <a:ln/>
        </p:spPr>
        <p:txBody>
          <a:bodyPr wrap="none" lIns="0" tIns="0" rIns="0" bIns="0" rtlCol="0" anchor="t">
            <a:spAutoFit/>
          </a:bodyPr>
          <a:lstStyle/>
          <a:p>
            <a:pPr algn="l" indent="0" marL="0">
              <a:lnSpc>
                <a:spcPts val="1200"/>
              </a:lnSpc>
              <a:buNone/>
            </a:pPr>
            <a:r>
              <a:rPr lang="en-US" sz="683" b="1" dirty="0">
                <a:solidFill>
                  <a:srgbClr val="3498DB"/>
                </a:solidFill>
              </a:rPr>
              <a:t>Learning Analogy</a:t>
            </a:r>
            <a:endParaRPr lang="en-US" sz="683" dirty="0"/>
          </a:p>
        </p:txBody>
      </p:sp>
      <p:sp>
        <p:nvSpPr>
          <p:cNvPr id="13" name="Text 10"/>
          <p:cNvSpPr/>
          <p:nvPr/>
        </p:nvSpPr>
        <p:spPr>
          <a:xfrm>
            <a:off x="535781" y="3964781"/>
            <a:ext cx="3750469" cy="300038"/>
          </a:xfrm>
          <a:prstGeom prst="rect">
            <a:avLst/>
          </a:prstGeom>
          <a:noFill/>
          <a:ln/>
        </p:spPr>
        <p:txBody>
          <a:bodyPr wrap="square" lIns="0" tIns="0" rIns="0" bIns="0" rtlCol="0" anchor="t">
            <a:spAutoFit/>
          </a:bodyPr>
          <a:lstStyle/>
          <a:p>
            <a:pPr algn="l" indent="0" marL="0">
              <a:lnSpc>
                <a:spcPts val="1200"/>
              </a:lnSpc>
              <a:buNone/>
            </a:pPr>
            <a:r>
              <a:rPr lang="en-US" sz="727" dirty="0">
                <a:solidFill>
                  <a:srgbClr val="BDC3C7"/>
                </a:solidFill>
              </a:rPr>
              <a:t>A student who only memorizes definitions but fails to understand concepts. They perform poorly on any test requiring application or critical thinking.</a:t>
            </a:r>
            <a:endParaRPr lang="en-US" sz="727" dirty="0"/>
          </a:p>
        </p:txBody>
      </p:sp>
      <p:pic>
        <p:nvPicPr>
          <p:cNvPr id="14" name="Image 1" descr="preencoded.png">    </p:cNvPr>
          <p:cNvPicPr>
            <a:picLocks noChangeAspect="1"/>
          </p:cNvPicPr>
          <p:nvPr/>
        </p:nvPicPr>
        <p:blipFill>
          <a:blip r:embed="rId2"/>
          <a:stretch>
            <a:fillRect/>
          </a:stretch>
        </p:blipFill>
        <p:spPr>
          <a:xfrm>
            <a:off x="5375672" y="1119783"/>
            <a:ext cx="2714625" cy="21431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143500"/>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High Variance: The Overfitting Problem</a:t>
            </a:r>
            <a:endParaRPr lang="en-US" sz="1602" dirty="0"/>
          </a:p>
        </p:txBody>
      </p:sp>
      <p:sp>
        <p:nvSpPr>
          <p:cNvPr id="4" name="Text 1"/>
          <p:cNvSpPr/>
          <p:nvPr/>
        </p:nvSpPr>
        <p:spPr>
          <a:xfrm>
            <a:off x="428625" y="1119783"/>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Definition</a:t>
            </a:r>
            <a:endParaRPr lang="en-US" sz="784" dirty="0"/>
          </a:p>
        </p:txBody>
      </p:sp>
      <p:sp>
        <p:nvSpPr>
          <p:cNvPr id="5" name="Text 2"/>
          <p:cNvSpPr/>
          <p:nvPr/>
        </p:nvSpPr>
        <p:spPr>
          <a:xfrm>
            <a:off x="571500" y="1346597"/>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 model with high variance is too </a:t>
            </a:r>
            <a:pPr algn="l" indent="0" marL="0">
              <a:lnSpc>
                <a:spcPts val="1400"/>
              </a:lnSpc>
              <a:buNone/>
            </a:pPr>
            <a:r>
              <a:rPr lang="en-US" sz="734" b="1" dirty="0">
                <a:solidFill>
                  <a:srgbClr val="E74C3C"/>
                </a:solidFill>
              </a:rPr>
              <a:t>complex or flexible</a:t>
            </a:r>
            <a:pPr algn="l" indent="0" marL="0">
              <a:lnSpc>
                <a:spcPts val="1400"/>
              </a:lnSpc>
              <a:buNone/>
            </a:pPr>
            <a:r>
              <a:rPr lang="en-US" sz="780" dirty="0">
                <a:solidFill>
                  <a:srgbClr val="BDC3C7"/>
                </a:solidFill>
              </a:rPr>
              <a:t>. It doesn't just learn </a:t>
            </a:r>
            <a:pPr algn="l" indent="0" marL="0">
              <a:lnSpc>
                <a:spcPts val="1400"/>
              </a:lnSpc>
              <a:buNone/>
            </a:pPr>
            <a:r>
              <a:rPr lang="en-US" sz="780" dirty="0">
                <a:solidFill>
                  <a:srgbClr val="BDC3C7"/>
                </a:solidFill>
              </a:rPr>
              <a:t>the underlying patterns, it also learns the </a:t>
            </a:r>
            <a:pPr algn="l" indent="0" marL="0">
              <a:lnSpc>
                <a:spcPts val="1400"/>
              </a:lnSpc>
              <a:buNone/>
            </a:pPr>
            <a:r>
              <a:rPr lang="en-US" sz="734" b="1" dirty="0">
                <a:solidFill>
                  <a:srgbClr val="E74C3C"/>
                </a:solidFill>
              </a:rPr>
              <a:t>noise</a:t>
            </a:r>
            <a:pPr algn="l" indent="0" marL="0">
              <a:lnSpc>
                <a:spcPts val="1400"/>
              </a:lnSpc>
              <a:buNone/>
            </a:pPr>
            <a:r>
              <a:rPr lang="en-US" sz="780" dirty="0">
                <a:solidFill>
                  <a:srgbClr val="BDC3C7"/>
                </a:solidFill>
              </a:rPr>
              <a:t> and random fluctuations </a:t>
            </a:r>
            <a:pPr algn="l" indent="0" marL="0">
              <a:lnSpc>
                <a:spcPts val="1400"/>
              </a:lnSpc>
              <a:buNone/>
            </a:pPr>
            <a:r>
              <a:rPr lang="en-US" sz="780" dirty="0">
                <a:solidFill>
                  <a:srgbClr val="BDC3C7"/>
                </a:solidFill>
              </a:rPr>
              <a:t>specific to the training set.</a:t>
            </a:r>
            <a:endParaRPr lang="en-US" sz="780" dirty="0"/>
          </a:p>
        </p:txBody>
      </p:sp>
      <p:sp>
        <p:nvSpPr>
          <p:cNvPr id="6" name="Text 3"/>
          <p:cNvSpPr/>
          <p:nvPr/>
        </p:nvSpPr>
        <p:spPr>
          <a:xfrm>
            <a:off x="428625" y="2039541"/>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Symptom: Overfitting</a:t>
            </a:r>
            <a:endParaRPr lang="en-US" sz="784" dirty="0"/>
          </a:p>
        </p:txBody>
      </p:sp>
      <p:sp>
        <p:nvSpPr>
          <p:cNvPr id="7" name="Text 4"/>
          <p:cNvSpPr/>
          <p:nvPr/>
        </p:nvSpPr>
        <p:spPr>
          <a:xfrm>
            <a:off x="571500" y="2266355"/>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model performs </a:t>
            </a:r>
            <a:pPr algn="l" indent="0" marL="0">
              <a:lnSpc>
                <a:spcPts val="1400"/>
              </a:lnSpc>
              <a:buNone/>
            </a:pPr>
            <a:r>
              <a:rPr lang="en-US" sz="734" b="1" dirty="0">
                <a:solidFill>
                  <a:srgbClr val="E74C3C"/>
                </a:solidFill>
              </a:rPr>
              <a:t>exceptionally well</a:t>
            </a:r>
            <a:pPr algn="l" indent="0" marL="0">
              <a:lnSpc>
                <a:spcPts val="1400"/>
              </a:lnSpc>
              <a:buNone/>
            </a:pPr>
            <a:r>
              <a:rPr lang="en-US" sz="780" dirty="0">
                <a:solidFill>
                  <a:srgbClr val="BDC3C7"/>
                </a:solidFill>
              </a:rPr>
              <a:t> on the training data but performs </a:t>
            </a:r>
            <a:pPr algn="l" indent="0" marL="0">
              <a:lnSpc>
                <a:spcPts val="1400"/>
              </a:lnSpc>
              <a:buNone/>
            </a:pPr>
            <a:r>
              <a:rPr lang="en-US" sz="734" b="1" dirty="0">
                <a:solidFill>
                  <a:srgbClr val="E74C3C"/>
                </a:solidFill>
              </a:rPr>
              <a:t>poorly on test data</a:t>
            </a:r>
            <a:pPr algn="l" indent="0" marL="0">
              <a:lnSpc>
                <a:spcPts val="1400"/>
              </a:lnSpc>
              <a:buNone/>
            </a:pPr>
            <a:r>
              <a:rPr lang="en-US" sz="780" dirty="0">
                <a:solidFill>
                  <a:srgbClr val="BDC3C7"/>
                </a:solidFill>
              </a:rPr>
              <a:t>. It has </a:t>
            </a:r>
            <a:pPr algn="l" indent="0" marL="0">
              <a:lnSpc>
                <a:spcPts val="1400"/>
              </a:lnSpc>
              <a:buNone/>
            </a:pPr>
            <a:r>
              <a:rPr lang="en-US" sz="734" b="1" dirty="0">
                <a:solidFill>
                  <a:srgbClr val="E74C3C"/>
                </a:solidFill>
              </a:rPr>
              <a:t>memorized</a:t>
            </a:r>
            <a:pPr algn="l" indent="0" marL="0">
              <a:lnSpc>
                <a:spcPts val="1400"/>
              </a:lnSpc>
              <a:buNone/>
            </a:pPr>
            <a:r>
              <a:rPr lang="en-US" sz="780" dirty="0">
                <a:solidFill>
                  <a:srgbClr val="BDC3C7"/>
                </a:solidFill>
              </a:rPr>
              <a:t> the training set rather than </a:t>
            </a:r>
            <a:pPr algn="l" indent="0" marL="0">
              <a:lnSpc>
                <a:spcPts val="1400"/>
              </a:lnSpc>
              <a:buNone/>
            </a:pPr>
            <a:r>
              <a:rPr lang="en-US" sz="780" dirty="0">
                <a:solidFill>
                  <a:srgbClr val="BDC3C7"/>
                </a:solidFill>
              </a:rPr>
              <a:t>learning generalizable patterns.</a:t>
            </a:r>
            <a:endParaRPr lang="en-US" sz="780" dirty="0"/>
          </a:p>
        </p:txBody>
      </p:sp>
      <p:sp>
        <p:nvSpPr>
          <p:cNvPr id="8" name="Text 5"/>
          <p:cNvSpPr/>
          <p:nvPr/>
        </p:nvSpPr>
        <p:spPr>
          <a:xfrm>
            <a:off x="428625" y="2959298"/>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Real-World Example</a:t>
            </a:r>
            <a:endParaRPr lang="en-US" sz="784" dirty="0"/>
          </a:p>
        </p:txBody>
      </p:sp>
      <p:sp>
        <p:nvSpPr>
          <p:cNvPr id="9" name="Text 6"/>
          <p:cNvSpPr/>
          <p:nvPr/>
        </p:nvSpPr>
        <p:spPr>
          <a:xfrm>
            <a:off x="571500" y="3186113"/>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Fitting a </a:t>
            </a:r>
            <a:pPr algn="l" indent="0" marL="0">
              <a:lnSpc>
                <a:spcPts val="1400"/>
              </a:lnSpc>
              <a:buNone/>
            </a:pPr>
            <a:r>
              <a:rPr lang="en-US" sz="734" b="1" dirty="0">
                <a:solidFill>
                  <a:srgbClr val="E74C3C"/>
                </a:solidFill>
              </a:rPr>
              <a:t>10th-degree polynomial</a:t>
            </a:r>
            <a:pPr algn="l" indent="0" marL="0">
              <a:lnSpc>
                <a:spcPts val="1400"/>
              </a:lnSpc>
              <a:buNone/>
            </a:pPr>
            <a:r>
              <a:rPr lang="en-US" sz="780" dirty="0">
                <a:solidFill>
                  <a:srgbClr val="BDC3C7"/>
                </a:solidFill>
              </a:rPr>
              <a:t> to a small dataset. The curve will pass </a:t>
            </a:r>
            <a:pPr algn="l" indent="0" marL="0">
              <a:lnSpc>
                <a:spcPts val="1400"/>
              </a:lnSpc>
              <a:buNone/>
            </a:pPr>
            <a:r>
              <a:rPr lang="en-US" sz="780" dirty="0">
                <a:solidFill>
                  <a:srgbClr val="BDC3C7"/>
                </a:solidFill>
              </a:rPr>
              <a:t>through every training point perfectly, but will </a:t>
            </a:r>
            <a:pPr algn="l" indent="0" marL="0">
              <a:lnSpc>
                <a:spcPts val="1400"/>
              </a:lnSpc>
              <a:buNone/>
            </a:pPr>
            <a:r>
              <a:rPr lang="en-US" sz="734" b="1" dirty="0">
                <a:solidFill>
                  <a:srgbClr val="E74C3C"/>
                </a:solidFill>
              </a:rPr>
              <a:t>wildly fluctuate</a:t>
            </a:r>
            <a:pPr algn="l" indent="0" marL="0">
              <a:lnSpc>
                <a:spcPts val="1400"/>
              </a:lnSpc>
              <a:buNone/>
            </a:pPr>
            <a:r>
              <a:rPr lang="en-US" sz="780" dirty="0">
                <a:solidFill>
                  <a:srgbClr val="BDC3C7"/>
                </a:solidFill>
              </a:rPr>
              <a:t> and fail to </a:t>
            </a:r>
            <a:pPr algn="l" indent="0" marL="0">
              <a:lnSpc>
                <a:spcPts val="1400"/>
              </a:lnSpc>
              <a:buNone/>
            </a:pPr>
            <a:r>
              <a:rPr lang="en-US" sz="780" dirty="0">
                <a:solidFill>
                  <a:srgbClr val="BDC3C7"/>
                </a:solidFill>
              </a:rPr>
              <a:t>predict new points accurately.</a:t>
            </a:r>
            <a:endParaRPr lang="en-US" sz="780" dirty="0"/>
          </a:p>
        </p:txBody>
      </p:sp>
      <p:sp>
        <p:nvSpPr>
          <p:cNvPr id="10" name="Text 7"/>
          <p:cNvSpPr/>
          <p:nvPr/>
        </p:nvSpPr>
        <p:spPr>
          <a:xfrm>
            <a:off x="428625" y="3879056"/>
            <a:ext cx="3964781"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Learning Analogy</a:t>
            </a:r>
            <a:endParaRPr lang="en-US" sz="784" dirty="0"/>
          </a:p>
        </p:txBody>
      </p:sp>
      <p:sp>
        <p:nvSpPr>
          <p:cNvPr id="11" name="Text 8"/>
          <p:cNvSpPr/>
          <p:nvPr/>
        </p:nvSpPr>
        <p:spPr>
          <a:xfrm>
            <a:off x="571500" y="4105870"/>
            <a:ext cx="3821906"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 student who </a:t>
            </a:r>
            <a:pPr algn="l" indent="0" marL="0">
              <a:lnSpc>
                <a:spcPts val="1400"/>
              </a:lnSpc>
              <a:buNone/>
            </a:pPr>
            <a:r>
              <a:rPr lang="en-US" sz="734" b="1" dirty="0">
                <a:solidFill>
                  <a:srgbClr val="E74C3C"/>
                </a:solidFill>
              </a:rPr>
              <a:t>memorizes every question and answer</a:t>
            </a:r>
            <a:pPr algn="l" indent="0" marL="0">
              <a:lnSpc>
                <a:spcPts val="1400"/>
              </a:lnSpc>
              <a:buNone/>
            </a:pPr>
            <a:r>
              <a:rPr lang="en-US" sz="780" dirty="0">
                <a:solidFill>
                  <a:srgbClr val="BDC3C7"/>
                </a:solidFill>
              </a:rPr>
              <a:t> from a practice </a:t>
            </a:r>
            <a:pPr algn="l" indent="0" marL="0">
              <a:lnSpc>
                <a:spcPts val="1400"/>
              </a:lnSpc>
              <a:buNone/>
            </a:pPr>
            <a:r>
              <a:rPr lang="en-US" sz="780" dirty="0">
                <a:solidFill>
                  <a:srgbClr val="BDC3C7"/>
                </a:solidFill>
              </a:rPr>
              <a:t>test. They score perfectly on that specific test but </a:t>
            </a:r>
            <a:pPr algn="l" indent="0" marL="0">
              <a:lnSpc>
                <a:spcPts val="1400"/>
              </a:lnSpc>
              <a:buNone/>
            </a:pPr>
            <a:r>
              <a:rPr lang="en-US" sz="734" b="1" dirty="0">
                <a:solidFill>
                  <a:srgbClr val="E74C3C"/>
                </a:solidFill>
              </a:rPr>
              <a:t>fail a slightly different </a:t>
            </a:r>
            <a:pPr algn="l" indent="0" marL="0">
              <a:lnSpc>
                <a:spcPts val="1400"/>
              </a:lnSpc>
              <a:buNone/>
            </a:pPr>
            <a:r>
              <a:rPr lang="en-US" sz="734" b="1" dirty="0">
                <a:solidFill>
                  <a:srgbClr val="E74C3C"/>
                </a:solidFill>
              </a:rPr>
              <a:t>version</a:t>
            </a:r>
            <a:pPr algn="l" indent="0" marL="0">
              <a:lnSpc>
                <a:spcPts val="1400"/>
              </a:lnSpc>
              <a:buNone/>
            </a:pPr>
            <a:r>
              <a:rPr lang="en-US" sz="780" dirty="0">
                <a:solidFill>
                  <a:srgbClr val="BDC3C7"/>
                </a:solidFill>
              </a:rPr>
              <a:t> of the exam.</a:t>
            </a:r>
            <a:endParaRPr lang="en-US" sz="780" dirty="0"/>
          </a:p>
        </p:txBody>
      </p:sp>
      <p:pic>
        <p:nvPicPr>
          <p:cNvPr id="12" name="Image 1" descr="preencoded.png">    </p:cNvPr>
          <p:cNvPicPr>
            <a:picLocks noChangeAspect="1"/>
          </p:cNvPicPr>
          <p:nvPr/>
        </p:nvPicPr>
        <p:blipFill>
          <a:blip r:embed="rId2"/>
          <a:stretch>
            <a:fillRect/>
          </a:stretch>
        </p:blipFill>
        <p:spPr>
          <a:xfrm>
            <a:off x="5375672" y="1727002"/>
            <a:ext cx="2714625" cy="2286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432822"/>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The Tradeoff Curve: Finding the Goldilocks Zone</a:t>
            </a:r>
            <a:endParaRPr lang="en-US" sz="1602" dirty="0"/>
          </a:p>
        </p:txBody>
      </p:sp>
      <p:pic>
        <p:nvPicPr>
          <p:cNvPr id="4" name="Image 1" descr="preencoded.png">    </p:cNvPr>
          <p:cNvPicPr>
            <a:picLocks noChangeAspect="1"/>
          </p:cNvPicPr>
          <p:nvPr/>
        </p:nvPicPr>
        <p:blipFill>
          <a:blip r:embed="rId2"/>
          <a:stretch>
            <a:fillRect/>
          </a:stretch>
        </p:blipFill>
        <p:spPr>
          <a:xfrm>
            <a:off x="821531" y="1668959"/>
            <a:ext cx="3214688" cy="2714625"/>
          </a:xfrm>
          <a:prstGeom prst="rect">
            <a:avLst/>
          </a:prstGeom>
        </p:spPr>
      </p:pic>
      <p:sp>
        <p:nvSpPr>
          <p:cNvPr id="5" name="Text 1"/>
          <p:cNvSpPr/>
          <p:nvPr/>
        </p:nvSpPr>
        <p:spPr>
          <a:xfrm>
            <a:off x="4714875" y="1048345"/>
            <a:ext cx="40005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X-Axis: Model Complexity</a:t>
            </a:r>
            <a:endParaRPr lang="en-US" sz="784" dirty="0"/>
          </a:p>
        </p:txBody>
      </p:sp>
      <p:sp>
        <p:nvSpPr>
          <p:cNvPr id="6" name="Text 2"/>
          <p:cNvSpPr/>
          <p:nvPr/>
        </p:nvSpPr>
        <p:spPr>
          <a:xfrm>
            <a:off x="4857750" y="1289447"/>
            <a:ext cx="3857625"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Represents the flexibility of the model (e.g., number of features, depth of a tree, degree of a polynomial).</a:t>
            </a:r>
            <a:endParaRPr lang="en-US" sz="780" dirty="0"/>
          </a:p>
        </p:txBody>
      </p:sp>
      <p:sp>
        <p:nvSpPr>
          <p:cNvPr id="7" name="Text 3"/>
          <p:cNvSpPr/>
          <p:nvPr/>
        </p:nvSpPr>
        <p:spPr>
          <a:xfrm>
            <a:off x="4714875" y="1775222"/>
            <a:ext cx="40005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Y-Axis: Prediction Error</a:t>
            </a:r>
            <a:endParaRPr lang="en-US" sz="784" dirty="0"/>
          </a:p>
        </p:txBody>
      </p:sp>
      <p:sp>
        <p:nvSpPr>
          <p:cNvPr id="8" name="Text 4"/>
          <p:cNvSpPr/>
          <p:nvPr/>
        </p:nvSpPr>
        <p:spPr>
          <a:xfrm>
            <a:off x="4857750" y="2016323"/>
            <a:ext cx="3857625"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Represents the prediction error metric (e.g., Mean Squared Error or classification error).</a:t>
            </a:r>
            <a:endParaRPr lang="en-US" sz="780" dirty="0"/>
          </a:p>
        </p:txBody>
      </p:sp>
      <p:sp>
        <p:nvSpPr>
          <p:cNvPr id="9" name="Text 5"/>
          <p:cNvSpPr/>
          <p:nvPr/>
        </p:nvSpPr>
        <p:spPr>
          <a:xfrm>
            <a:off x="4714875" y="2502098"/>
            <a:ext cx="40005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Bias Curve (Decreasing)</a:t>
            </a:r>
            <a:endParaRPr lang="en-US" sz="784" dirty="0"/>
          </a:p>
        </p:txBody>
      </p:sp>
      <p:sp>
        <p:nvSpPr>
          <p:cNvPr id="10" name="Text 6"/>
          <p:cNvSpPr/>
          <p:nvPr/>
        </p:nvSpPr>
        <p:spPr>
          <a:xfrm>
            <a:off x="4857750" y="2743200"/>
            <a:ext cx="3857625"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As complexity increases, the model can capture more patterns, so </a:t>
            </a:r>
            <a:pPr algn="l" indent="0" marL="0">
              <a:lnSpc>
                <a:spcPts val="1400"/>
              </a:lnSpc>
              <a:buNone/>
            </a:pPr>
            <a:r>
              <a:rPr lang="en-US" sz="734" b="1" dirty="0">
                <a:solidFill>
                  <a:srgbClr val="E74C3C"/>
                </a:solidFill>
              </a:rPr>
              <a:t>bias </a:t>
            </a:r>
            <a:pPr algn="l" indent="0" marL="0">
              <a:lnSpc>
                <a:spcPts val="1400"/>
              </a:lnSpc>
              <a:buNone/>
            </a:pPr>
            <a:r>
              <a:rPr lang="en-US" sz="734" b="1" dirty="0">
                <a:solidFill>
                  <a:srgbClr val="E74C3C"/>
                </a:solidFill>
              </a:rPr>
              <a:t>decreases</a:t>
            </a:r>
            <a:pPr algn="l" indent="0" marL="0">
              <a:lnSpc>
                <a:spcPts val="1400"/>
              </a:lnSpc>
              <a:buNone/>
            </a:pPr>
            <a:r>
              <a:rPr lang="en-US" sz="780" dirty="0">
                <a:solidFill>
                  <a:srgbClr val="BDC3C7"/>
                </a:solidFill>
              </a:rPr>
              <a:t>.</a:t>
            </a:r>
            <a:endParaRPr lang="en-US" sz="780" dirty="0"/>
          </a:p>
        </p:txBody>
      </p:sp>
      <p:sp>
        <p:nvSpPr>
          <p:cNvPr id="11" name="Text 7"/>
          <p:cNvSpPr/>
          <p:nvPr/>
        </p:nvSpPr>
        <p:spPr>
          <a:xfrm>
            <a:off x="4714875" y="3228975"/>
            <a:ext cx="40005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Variance Curve (Increasing)</a:t>
            </a:r>
            <a:endParaRPr lang="en-US" sz="784" dirty="0"/>
          </a:p>
        </p:txBody>
      </p:sp>
      <p:sp>
        <p:nvSpPr>
          <p:cNvPr id="12" name="Text 8"/>
          <p:cNvSpPr/>
          <p:nvPr/>
        </p:nvSpPr>
        <p:spPr>
          <a:xfrm>
            <a:off x="4857750" y="3470077"/>
            <a:ext cx="3857625"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As complexity increases, the model becomes more sensitive to noise, so </a:t>
            </a:r>
            <a:pPr algn="l" indent="0" marL="0">
              <a:lnSpc>
                <a:spcPts val="1400"/>
              </a:lnSpc>
              <a:buNone/>
            </a:pPr>
            <a:r>
              <a:rPr lang="en-US" sz="734" b="1" dirty="0">
                <a:solidFill>
                  <a:srgbClr val="E74C3C"/>
                </a:solidFill>
              </a:rPr>
              <a:t>variance increases</a:t>
            </a:r>
            <a:pPr algn="l" indent="0" marL="0">
              <a:lnSpc>
                <a:spcPts val="1400"/>
              </a:lnSpc>
              <a:buNone/>
            </a:pPr>
            <a:r>
              <a:rPr lang="en-US" sz="780" dirty="0">
                <a:solidFill>
                  <a:srgbClr val="BDC3C7"/>
                </a:solidFill>
              </a:rPr>
              <a:t>.</a:t>
            </a:r>
            <a:endParaRPr lang="en-US" sz="780" dirty="0"/>
          </a:p>
        </p:txBody>
      </p:sp>
      <p:sp>
        <p:nvSpPr>
          <p:cNvPr id="13" name="Shape 9"/>
          <p:cNvSpPr/>
          <p:nvPr/>
        </p:nvSpPr>
        <p:spPr>
          <a:xfrm>
            <a:off x="4714875" y="4063008"/>
            <a:ext cx="4000500" cy="941189"/>
          </a:xfrm>
          <a:prstGeom prst="rect">
            <a:avLst/>
          </a:prstGeom>
          <a:solidFill>
            <a:srgbClr val="E74C3C">
              <a:alpha val="5000"/>
            </a:srgbClr>
          </a:solidFill>
          <a:ln/>
        </p:spPr>
      </p:sp>
      <p:sp>
        <p:nvSpPr>
          <p:cNvPr id="14" name="Shape 10"/>
          <p:cNvSpPr/>
          <p:nvPr/>
        </p:nvSpPr>
        <p:spPr>
          <a:xfrm>
            <a:off x="4714875" y="4063008"/>
            <a:ext cx="21431" cy="941189"/>
          </a:xfrm>
          <a:prstGeom prst="rect">
            <a:avLst/>
          </a:prstGeom>
          <a:solidFill>
            <a:srgbClr val="E74C3C"/>
          </a:solidFill>
          <a:ln/>
        </p:spPr>
      </p:sp>
      <p:sp>
        <p:nvSpPr>
          <p:cNvPr id="15" name="Text 11"/>
          <p:cNvSpPr/>
          <p:nvPr/>
        </p:nvSpPr>
        <p:spPr>
          <a:xfrm>
            <a:off x="4822031" y="4170164"/>
            <a:ext cx="3786188"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The Goldilocks Zone</a:t>
            </a:r>
            <a:endParaRPr lang="en-US" sz="784" dirty="0"/>
          </a:p>
        </p:txBody>
      </p:sp>
      <p:sp>
        <p:nvSpPr>
          <p:cNvPr id="16" name="Text 12"/>
          <p:cNvSpPr/>
          <p:nvPr/>
        </p:nvSpPr>
        <p:spPr>
          <a:xfrm>
            <a:off x="4822031" y="4382691"/>
            <a:ext cx="3786188"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a:t>
            </a:r>
            <a:pPr algn="l" indent="0" marL="0">
              <a:lnSpc>
                <a:spcPts val="1400"/>
              </a:lnSpc>
              <a:buNone/>
            </a:pPr>
            <a:r>
              <a:rPr lang="en-US" sz="734" b="1" dirty="0">
                <a:solidFill>
                  <a:srgbClr val="E74C3C"/>
                </a:solidFill>
              </a:rPr>
              <a:t>total error curve</a:t>
            </a:r>
            <a:pPr algn="l" indent="0" marL="0">
              <a:lnSpc>
                <a:spcPts val="1400"/>
              </a:lnSpc>
              <a:buNone/>
            </a:pPr>
            <a:r>
              <a:rPr lang="en-US" sz="780" dirty="0">
                <a:solidFill>
                  <a:srgbClr val="BDC3C7"/>
                </a:solidFill>
              </a:rPr>
              <a:t> (sum of Bias and Variance) forms a U-shape. The </a:t>
            </a:r>
            <a:pPr algn="l" indent="0" marL="0">
              <a:lnSpc>
                <a:spcPts val="1400"/>
              </a:lnSpc>
              <a:buNone/>
            </a:pPr>
            <a:r>
              <a:rPr lang="en-US" sz="780" dirty="0">
                <a:solidFill>
                  <a:srgbClr val="BDC3C7"/>
                </a:solidFill>
              </a:rPr>
              <a:t>optimal model complexity is at the </a:t>
            </a:r>
            <a:pPr algn="l" indent="0" marL="0">
              <a:lnSpc>
                <a:spcPts val="1400"/>
              </a:lnSpc>
              <a:buNone/>
            </a:pPr>
            <a:r>
              <a:rPr lang="en-US" sz="734" b="1" dirty="0">
                <a:solidFill>
                  <a:srgbClr val="E74C3C"/>
                </a:solidFill>
              </a:rPr>
              <a:t>bottom of this U</a:t>
            </a:r>
            <a:pPr algn="l" indent="0" marL="0">
              <a:lnSpc>
                <a:spcPts val="1400"/>
              </a:lnSpc>
              <a:buNone/>
            </a:pPr>
            <a:r>
              <a:rPr lang="en-US" sz="780" dirty="0">
                <a:solidFill>
                  <a:srgbClr val="BDC3C7"/>
                </a:solidFill>
              </a:rPr>
              <a:t>, where total error is </a:t>
            </a:r>
            <a:pPr algn="l" indent="0" marL="0">
              <a:lnSpc>
                <a:spcPts val="1400"/>
              </a:lnSpc>
              <a:buNone/>
            </a:pPr>
            <a:r>
              <a:rPr lang="en-US" sz="780" dirty="0">
                <a:solidFill>
                  <a:srgbClr val="BDC3C7"/>
                </a:solidFill>
              </a:rPr>
              <a:t>minimized. This is where we want to be.</a:t>
            </a:r>
            <a:endParaRPr lang="en-US" sz="78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999187"/>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Case Study: Bias-Variance in a Medical Diagnosis Model</a:t>
            </a:r>
            <a:endParaRPr lang="en-US" sz="1602" dirty="0"/>
          </a:p>
        </p:txBody>
      </p:sp>
      <p:sp>
        <p:nvSpPr>
          <p:cNvPr id="4" name="Shape 1"/>
          <p:cNvSpPr/>
          <p:nvPr/>
        </p:nvSpPr>
        <p:spPr>
          <a:xfrm>
            <a:off x="428625" y="1119783"/>
            <a:ext cx="8286750" cy="841177"/>
          </a:xfrm>
          <a:prstGeom prst="rect">
            <a:avLst/>
          </a:prstGeom>
          <a:solidFill>
            <a:srgbClr val="3498DB">
              <a:alpha val="10000"/>
            </a:srgbClr>
          </a:solidFill>
          <a:ln/>
        </p:spPr>
      </p:sp>
      <p:sp>
        <p:nvSpPr>
          <p:cNvPr id="5" name="Shape 2"/>
          <p:cNvSpPr/>
          <p:nvPr/>
        </p:nvSpPr>
        <p:spPr>
          <a:xfrm>
            <a:off x="428625" y="1119783"/>
            <a:ext cx="28575" cy="841177"/>
          </a:xfrm>
          <a:prstGeom prst="rect">
            <a:avLst/>
          </a:prstGeom>
          <a:solidFill>
            <a:srgbClr val="3498DB"/>
          </a:solidFill>
          <a:ln/>
        </p:spPr>
      </p:sp>
      <p:sp>
        <p:nvSpPr>
          <p:cNvPr id="6" name="Text 3"/>
          <p:cNvSpPr/>
          <p:nvPr/>
        </p:nvSpPr>
        <p:spPr>
          <a:xfrm>
            <a:off x="571500" y="1262658"/>
            <a:ext cx="80010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The Task</a:t>
            </a:r>
            <a:endParaRPr lang="en-US" sz="784" dirty="0"/>
          </a:p>
        </p:txBody>
      </p:sp>
      <p:sp>
        <p:nvSpPr>
          <p:cNvPr id="7" name="Text 4"/>
          <p:cNvSpPr/>
          <p:nvPr/>
        </p:nvSpPr>
        <p:spPr>
          <a:xfrm>
            <a:off x="571500" y="1475184"/>
            <a:ext cx="800100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Building a predictive model to diagnose a disease based on patient symptoms and laboratory results. The model must balance </a:t>
            </a:r>
            <a:pPr algn="l" indent="0" marL="0">
              <a:lnSpc>
                <a:spcPts val="1400"/>
              </a:lnSpc>
              <a:buNone/>
            </a:pPr>
            <a:r>
              <a:rPr lang="en-US" sz="734" b="1" dirty="0">
                <a:solidFill>
                  <a:srgbClr val="E74C3C"/>
                </a:solidFill>
              </a:rPr>
              <a:t>sensitivity</a:t>
            </a:r>
            <a:pPr algn="l" indent="0" marL="0">
              <a:lnSpc>
                <a:spcPts val="1400"/>
              </a:lnSpc>
              <a:buNone/>
            </a:pPr>
            <a:r>
              <a:rPr lang="en-US" sz="780" dirty="0">
                <a:solidFill>
                  <a:srgbClr val="BDC3C7"/>
                </a:solidFill>
              </a:rPr>
              <a:t> (catching true </a:t>
            </a:r>
            <a:pPr algn="l" indent="0" marL="0">
              <a:lnSpc>
                <a:spcPts val="1400"/>
              </a:lnSpc>
              <a:buNone/>
            </a:pPr>
            <a:r>
              <a:rPr lang="en-US" sz="780" dirty="0">
                <a:solidFill>
                  <a:srgbClr val="BDC3C7"/>
                </a:solidFill>
              </a:rPr>
              <a:t>cases) with </a:t>
            </a:r>
            <a:pPr algn="l" indent="0" marL="0">
              <a:lnSpc>
                <a:spcPts val="1400"/>
              </a:lnSpc>
              <a:buNone/>
            </a:pPr>
            <a:r>
              <a:rPr lang="en-US" sz="734" b="1" dirty="0">
                <a:solidFill>
                  <a:srgbClr val="E74C3C"/>
                </a:solidFill>
              </a:rPr>
              <a:t>specificity</a:t>
            </a:r>
            <a:pPr algn="l" indent="0" marL="0">
              <a:lnSpc>
                <a:spcPts val="1400"/>
              </a:lnSpc>
              <a:buNone/>
            </a:pPr>
            <a:r>
              <a:rPr lang="en-US" sz="780" dirty="0">
                <a:solidFill>
                  <a:srgbClr val="BDC3C7"/>
                </a:solidFill>
              </a:rPr>
              <a:t> (avoiding false alarms).</a:t>
            </a:r>
            <a:endParaRPr lang="en-US" sz="780" dirty="0"/>
          </a:p>
        </p:txBody>
      </p:sp>
      <p:sp>
        <p:nvSpPr>
          <p:cNvPr id="8" name="Text 5"/>
          <p:cNvSpPr/>
          <p:nvPr/>
        </p:nvSpPr>
        <p:spPr>
          <a:xfrm>
            <a:off x="428625" y="2175272"/>
            <a:ext cx="2643188" cy="241102"/>
          </a:xfrm>
          <a:prstGeom prst="rect">
            <a:avLst/>
          </a:prstGeom>
          <a:noFill/>
          <a:ln/>
        </p:spPr>
        <p:txBody>
          <a:bodyPr wrap="square" lIns="0" tIns="0" rIns="0" bIns="85090" rtlCol="0" anchor="t">
            <a:spAutoFit/>
          </a:bodyPr>
          <a:lstStyle/>
          <a:p>
            <a:pPr algn="l" indent="0" marL="0">
              <a:lnSpc>
                <a:spcPts val="1100"/>
              </a:lnSpc>
              <a:buNone/>
            </a:pPr>
            <a:r>
              <a:rPr lang="en-US" sz="784" b="1" dirty="0">
                <a:solidFill>
                  <a:srgbClr val="E74C3C"/>
                </a:solidFill>
              </a:rPr>
              <a:t>High Bias (Underfit)</a:t>
            </a:r>
            <a:endParaRPr lang="en-US" sz="784" dirty="0"/>
          </a:p>
        </p:txBody>
      </p:sp>
      <p:sp>
        <p:nvSpPr>
          <p:cNvPr id="9" name="Text 6"/>
          <p:cNvSpPr/>
          <p:nvPr/>
        </p:nvSpPr>
        <p:spPr>
          <a:xfrm>
            <a:off x="428625" y="2502098"/>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Model Type</a:t>
            </a:r>
            <a:endParaRPr lang="en-US" sz="634" dirty="0"/>
          </a:p>
        </p:txBody>
      </p:sp>
      <p:sp>
        <p:nvSpPr>
          <p:cNvPr id="10" name="Text 7"/>
          <p:cNvSpPr/>
          <p:nvPr/>
        </p:nvSpPr>
        <p:spPr>
          <a:xfrm>
            <a:off x="428625" y="2722104"/>
            <a:ext cx="2643188"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Simple rule-based system with only 3 key features</a:t>
            </a:r>
            <a:endParaRPr lang="en-US" sz="727" dirty="0"/>
          </a:p>
        </p:txBody>
      </p:sp>
      <p:sp>
        <p:nvSpPr>
          <p:cNvPr id="11" name="Text 8"/>
          <p:cNvSpPr/>
          <p:nvPr/>
        </p:nvSpPr>
        <p:spPr>
          <a:xfrm>
            <a:off x="428625" y="2953550"/>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Problem</a:t>
            </a:r>
            <a:endParaRPr lang="en-US" sz="634" dirty="0"/>
          </a:p>
        </p:txBody>
      </p:sp>
      <p:sp>
        <p:nvSpPr>
          <p:cNvPr id="12" name="Text 9"/>
          <p:cNvSpPr/>
          <p:nvPr/>
        </p:nvSpPr>
        <p:spPr>
          <a:xfrm>
            <a:off x="428625" y="3173555"/>
            <a:ext cx="2643188" cy="320018"/>
          </a:xfrm>
          <a:prstGeom prst="rect">
            <a:avLst/>
          </a:prstGeom>
          <a:noFill/>
          <a:ln/>
        </p:spPr>
        <p:txBody>
          <a:bodyPr wrap="square" lIns="0" tIns="0" rIns="0" bIns="0" rtlCol="0" anchor="t">
            <a:spAutoFit/>
          </a:bodyPr>
          <a:lstStyle/>
          <a:p>
            <a:pPr algn="l" indent="0" marL="0">
              <a:lnSpc>
                <a:spcPts val="1300"/>
              </a:lnSpc>
              <a:buNone/>
            </a:pPr>
            <a:r>
              <a:rPr lang="en-US" sz="727" dirty="0">
                <a:solidFill>
                  <a:srgbClr val="BDC3C7"/>
                </a:solidFill>
              </a:rPr>
              <a:t>Fails to capture complex interactions between symptoms</a:t>
            </a:r>
            <a:endParaRPr lang="en-US" sz="727" dirty="0"/>
          </a:p>
        </p:txBody>
      </p:sp>
      <p:sp>
        <p:nvSpPr>
          <p:cNvPr id="13" name="Text 10"/>
          <p:cNvSpPr/>
          <p:nvPr/>
        </p:nvSpPr>
        <p:spPr>
          <a:xfrm>
            <a:off x="428625" y="3565010"/>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Result</a:t>
            </a:r>
            <a:endParaRPr lang="en-US" sz="634" dirty="0"/>
          </a:p>
        </p:txBody>
      </p:sp>
      <p:sp>
        <p:nvSpPr>
          <p:cNvPr id="14" name="Text 11"/>
          <p:cNvSpPr/>
          <p:nvPr/>
        </p:nvSpPr>
        <p:spPr>
          <a:xfrm>
            <a:off x="585788" y="3785015"/>
            <a:ext cx="1946281" cy="160009"/>
          </a:xfrm>
          <a:prstGeom prst="rect">
            <a:avLst/>
          </a:prstGeom>
          <a:noFill/>
          <a:ln/>
        </p:spPr>
        <p:txBody>
          <a:bodyPr wrap="none" lIns="0" tIns="0" rIns="0" bIns="0" rtlCol="0" anchor="t">
            <a:spAutoFit/>
          </a:bodyPr>
          <a:lstStyle/>
          <a:p>
            <a:pPr algn="l" indent="0" marL="0">
              <a:lnSpc>
                <a:spcPts val="1300"/>
              </a:lnSpc>
              <a:buNone/>
            </a:pPr>
            <a:r>
              <a:rPr lang="en-US" sz="683" b="1" dirty="0">
                <a:solidFill>
                  <a:srgbClr val="E74C3C"/>
                </a:solidFill>
              </a:rPr>
              <a:t>False Negatives</a:t>
            </a:r>
            <a:pPr algn="l" indent="0" marL="0">
              <a:lnSpc>
                <a:spcPts val="1300"/>
              </a:lnSpc>
              <a:buNone/>
            </a:pPr>
            <a:r>
              <a:rPr lang="en-US" sz="727" dirty="0">
                <a:solidFill>
                  <a:srgbClr val="BDC3C7"/>
                </a:solidFill>
              </a:rPr>
              <a:t>: Misses many true cases</a:t>
            </a:r>
            <a:endParaRPr lang="en-US" sz="683" dirty="0"/>
          </a:p>
        </p:txBody>
      </p:sp>
      <p:sp>
        <p:nvSpPr>
          <p:cNvPr id="15" name="Text 12"/>
          <p:cNvSpPr/>
          <p:nvPr/>
        </p:nvSpPr>
        <p:spPr>
          <a:xfrm>
            <a:off x="585788" y="4016462"/>
            <a:ext cx="1777845"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Patients with disease go undiagnosed</a:t>
            </a:r>
            <a:endParaRPr lang="en-US" sz="727" dirty="0"/>
          </a:p>
        </p:txBody>
      </p:sp>
      <p:sp>
        <p:nvSpPr>
          <p:cNvPr id="16" name="Text 13"/>
          <p:cNvSpPr/>
          <p:nvPr/>
        </p:nvSpPr>
        <p:spPr>
          <a:xfrm>
            <a:off x="585788" y="4247908"/>
            <a:ext cx="1575029"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Clinical consequence: </a:t>
            </a:r>
            <a:pPr algn="l" indent="0" marL="0">
              <a:lnSpc>
                <a:spcPts val="1300"/>
              </a:lnSpc>
              <a:buNone/>
            </a:pPr>
            <a:r>
              <a:rPr lang="en-US" sz="683" b="1" dirty="0">
                <a:solidFill>
                  <a:srgbClr val="E74C3C"/>
                </a:solidFill>
              </a:rPr>
              <a:t>Dangerous</a:t>
            </a:r>
            <a:endParaRPr lang="en-US" sz="727" dirty="0"/>
          </a:p>
        </p:txBody>
      </p:sp>
      <p:sp>
        <p:nvSpPr>
          <p:cNvPr id="17" name="Text 14"/>
          <p:cNvSpPr/>
          <p:nvPr/>
        </p:nvSpPr>
        <p:spPr>
          <a:xfrm>
            <a:off x="3250406" y="2175272"/>
            <a:ext cx="2643188" cy="241102"/>
          </a:xfrm>
          <a:prstGeom prst="rect">
            <a:avLst/>
          </a:prstGeom>
          <a:noFill/>
          <a:ln/>
        </p:spPr>
        <p:txBody>
          <a:bodyPr wrap="square" lIns="0" tIns="0" rIns="0" bIns="85090" rtlCol="0" anchor="t">
            <a:spAutoFit/>
          </a:bodyPr>
          <a:lstStyle/>
          <a:p>
            <a:pPr algn="l" indent="0" marL="0">
              <a:lnSpc>
                <a:spcPts val="1100"/>
              </a:lnSpc>
              <a:buNone/>
            </a:pPr>
            <a:r>
              <a:rPr lang="en-US" sz="784" b="1" dirty="0">
                <a:solidFill>
                  <a:srgbClr val="ECF0F1"/>
                </a:solidFill>
              </a:rPr>
              <a:t>High Variance (Overfit)</a:t>
            </a:r>
            <a:endParaRPr lang="en-US" sz="784" dirty="0"/>
          </a:p>
        </p:txBody>
      </p:sp>
      <p:sp>
        <p:nvSpPr>
          <p:cNvPr id="18" name="Text 15"/>
          <p:cNvSpPr/>
          <p:nvPr/>
        </p:nvSpPr>
        <p:spPr>
          <a:xfrm>
            <a:off x="3250406" y="2502098"/>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Model Type</a:t>
            </a:r>
            <a:endParaRPr lang="en-US" sz="634" dirty="0"/>
          </a:p>
        </p:txBody>
      </p:sp>
      <p:sp>
        <p:nvSpPr>
          <p:cNvPr id="19" name="Text 16"/>
          <p:cNvSpPr/>
          <p:nvPr/>
        </p:nvSpPr>
        <p:spPr>
          <a:xfrm>
            <a:off x="3250406" y="2722104"/>
            <a:ext cx="2643188"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Deep neural network trained on small patient sample</a:t>
            </a:r>
            <a:endParaRPr lang="en-US" sz="727" dirty="0"/>
          </a:p>
        </p:txBody>
      </p:sp>
      <p:sp>
        <p:nvSpPr>
          <p:cNvPr id="20" name="Text 17"/>
          <p:cNvSpPr/>
          <p:nvPr/>
        </p:nvSpPr>
        <p:spPr>
          <a:xfrm>
            <a:off x="3250406" y="2953550"/>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Problem</a:t>
            </a:r>
            <a:endParaRPr lang="en-US" sz="634" dirty="0"/>
          </a:p>
        </p:txBody>
      </p:sp>
      <p:sp>
        <p:nvSpPr>
          <p:cNvPr id="21" name="Text 18"/>
          <p:cNvSpPr/>
          <p:nvPr/>
        </p:nvSpPr>
        <p:spPr>
          <a:xfrm>
            <a:off x="3250406" y="3173555"/>
            <a:ext cx="2643188"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Memorizes noise specific to training sample</a:t>
            </a:r>
            <a:endParaRPr lang="en-US" sz="727" dirty="0"/>
          </a:p>
        </p:txBody>
      </p:sp>
      <p:sp>
        <p:nvSpPr>
          <p:cNvPr id="22" name="Text 19"/>
          <p:cNvSpPr/>
          <p:nvPr/>
        </p:nvSpPr>
        <p:spPr>
          <a:xfrm>
            <a:off x="3250406" y="3405001"/>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E74C3C"/>
                </a:solidFill>
              </a:rPr>
              <a:t>Result</a:t>
            </a:r>
            <a:endParaRPr lang="en-US" sz="634" dirty="0"/>
          </a:p>
        </p:txBody>
      </p:sp>
      <p:sp>
        <p:nvSpPr>
          <p:cNvPr id="23" name="Text 20"/>
          <p:cNvSpPr/>
          <p:nvPr/>
        </p:nvSpPr>
        <p:spPr>
          <a:xfrm>
            <a:off x="3407569" y="3625007"/>
            <a:ext cx="1986381" cy="160009"/>
          </a:xfrm>
          <a:prstGeom prst="rect">
            <a:avLst/>
          </a:prstGeom>
          <a:noFill/>
          <a:ln/>
        </p:spPr>
        <p:txBody>
          <a:bodyPr wrap="none" lIns="0" tIns="0" rIns="0" bIns="0" rtlCol="0" anchor="t">
            <a:spAutoFit/>
          </a:bodyPr>
          <a:lstStyle/>
          <a:p>
            <a:pPr algn="l" indent="0" marL="0">
              <a:lnSpc>
                <a:spcPts val="1300"/>
              </a:lnSpc>
              <a:buNone/>
            </a:pPr>
            <a:r>
              <a:rPr lang="en-US" sz="683" b="1" dirty="0">
                <a:solidFill>
                  <a:srgbClr val="E74C3C"/>
                </a:solidFill>
              </a:rPr>
              <a:t>False Positives</a:t>
            </a:r>
            <a:pPr algn="l" indent="0" marL="0">
              <a:lnSpc>
                <a:spcPts val="1300"/>
              </a:lnSpc>
              <a:buNone/>
            </a:pPr>
            <a:r>
              <a:rPr lang="en-US" sz="727" dirty="0">
                <a:solidFill>
                  <a:srgbClr val="BDC3C7"/>
                </a:solidFill>
              </a:rPr>
              <a:t>: Many incorrect diagnoses</a:t>
            </a:r>
            <a:endParaRPr lang="en-US" sz="683" dirty="0"/>
          </a:p>
        </p:txBody>
      </p:sp>
      <p:sp>
        <p:nvSpPr>
          <p:cNvPr id="24" name="Text 21"/>
          <p:cNvSpPr/>
          <p:nvPr/>
        </p:nvSpPr>
        <p:spPr>
          <a:xfrm>
            <a:off x="3407569" y="3856453"/>
            <a:ext cx="1721923"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Healthy patients flagged as diseased</a:t>
            </a:r>
            <a:endParaRPr lang="en-US" sz="727" dirty="0"/>
          </a:p>
        </p:txBody>
      </p:sp>
      <p:sp>
        <p:nvSpPr>
          <p:cNvPr id="25" name="Text 22"/>
          <p:cNvSpPr/>
          <p:nvPr/>
        </p:nvSpPr>
        <p:spPr>
          <a:xfrm>
            <a:off x="3407569" y="4087899"/>
            <a:ext cx="2212693"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Clinical consequence: </a:t>
            </a:r>
            <a:pPr algn="l" indent="0" marL="0">
              <a:lnSpc>
                <a:spcPts val="1300"/>
              </a:lnSpc>
              <a:buNone/>
            </a:pPr>
            <a:r>
              <a:rPr lang="en-US" sz="683" b="1" dirty="0">
                <a:solidFill>
                  <a:srgbClr val="E74C3C"/>
                </a:solidFill>
              </a:rPr>
              <a:t>Unnecessary treatment</a:t>
            </a:r>
            <a:endParaRPr lang="en-US" sz="727" dirty="0"/>
          </a:p>
        </p:txBody>
      </p:sp>
      <p:sp>
        <p:nvSpPr>
          <p:cNvPr id="26" name="Text 23"/>
          <p:cNvSpPr/>
          <p:nvPr/>
        </p:nvSpPr>
        <p:spPr>
          <a:xfrm>
            <a:off x="6072188" y="2175272"/>
            <a:ext cx="2643188" cy="241102"/>
          </a:xfrm>
          <a:prstGeom prst="rect">
            <a:avLst/>
          </a:prstGeom>
          <a:noFill/>
          <a:ln/>
        </p:spPr>
        <p:txBody>
          <a:bodyPr wrap="square" lIns="0" tIns="0" rIns="0" bIns="85090" rtlCol="0" anchor="t">
            <a:spAutoFit/>
          </a:bodyPr>
          <a:lstStyle/>
          <a:p>
            <a:pPr algn="l" indent="0" marL="0">
              <a:lnSpc>
                <a:spcPts val="1100"/>
              </a:lnSpc>
              <a:buNone/>
            </a:pPr>
            <a:r>
              <a:rPr lang="en-US" sz="784" b="1" dirty="0">
                <a:solidFill>
                  <a:srgbClr val="3498DB"/>
                </a:solidFill>
              </a:rPr>
              <a:t>Optimal Balance</a:t>
            </a:r>
            <a:endParaRPr lang="en-US" sz="784" dirty="0"/>
          </a:p>
        </p:txBody>
      </p:sp>
      <p:sp>
        <p:nvSpPr>
          <p:cNvPr id="27" name="Text 24"/>
          <p:cNvSpPr/>
          <p:nvPr/>
        </p:nvSpPr>
        <p:spPr>
          <a:xfrm>
            <a:off x="6072188" y="2502098"/>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3498DB"/>
                </a:solidFill>
              </a:rPr>
              <a:t>Model Type</a:t>
            </a:r>
            <a:endParaRPr lang="en-US" sz="634" dirty="0"/>
          </a:p>
        </p:txBody>
      </p:sp>
      <p:sp>
        <p:nvSpPr>
          <p:cNvPr id="28" name="Text 25"/>
          <p:cNvSpPr/>
          <p:nvPr/>
        </p:nvSpPr>
        <p:spPr>
          <a:xfrm>
            <a:off x="6072188" y="2722104"/>
            <a:ext cx="2643188" cy="320018"/>
          </a:xfrm>
          <a:prstGeom prst="rect">
            <a:avLst/>
          </a:prstGeom>
          <a:noFill/>
          <a:ln/>
        </p:spPr>
        <p:txBody>
          <a:bodyPr wrap="square" lIns="0" tIns="0" rIns="0" bIns="0" rtlCol="0" anchor="t">
            <a:spAutoFit/>
          </a:bodyPr>
          <a:lstStyle/>
          <a:p>
            <a:pPr algn="l" indent="0" marL="0">
              <a:lnSpc>
                <a:spcPts val="1300"/>
              </a:lnSpc>
              <a:buNone/>
            </a:pPr>
            <a:r>
              <a:rPr lang="en-US" sz="727" dirty="0">
                <a:solidFill>
                  <a:srgbClr val="BDC3C7"/>
                </a:solidFill>
              </a:rPr>
              <a:t>Moderately complex model (e.g., Logistic Regression or Random Forest)</a:t>
            </a:r>
            <a:endParaRPr lang="en-US" sz="727" dirty="0"/>
          </a:p>
        </p:txBody>
      </p:sp>
      <p:sp>
        <p:nvSpPr>
          <p:cNvPr id="29" name="Text 26"/>
          <p:cNvSpPr/>
          <p:nvPr/>
        </p:nvSpPr>
        <p:spPr>
          <a:xfrm>
            <a:off x="6072188" y="3113559"/>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3498DB"/>
                </a:solidFill>
              </a:rPr>
              <a:t>Approach</a:t>
            </a:r>
            <a:endParaRPr lang="en-US" sz="634" dirty="0"/>
          </a:p>
        </p:txBody>
      </p:sp>
      <p:sp>
        <p:nvSpPr>
          <p:cNvPr id="30" name="Text 27"/>
          <p:cNvSpPr/>
          <p:nvPr/>
        </p:nvSpPr>
        <p:spPr>
          <a:xfrm>
            <a:off x="6072188" y="3333564"/>
            <a:ext cx="2643188"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Captures main relationships without overfitting</a:t>
            </a:r>
            <a:endParaRPr lang="en-US" sz="727" dirty="0"/>
          </a:p>
        </p:txBody>
      </p:sp>
      <p:sp>
        <p:nvSpPr>
          <p:cNvPr id="31" name="Text 28"/>
          <p:cNvSpPr/>
          <p:nvPr/>
        </p:nvSpPr>
        <p:spPr>
          <a:xfrm>
            <a:off x="6072188" y="3565010"/>
            <a:ext cx="2643188" cy="148568"/>
          </a:xfrm>
          <a:prstGeom prst="rect">
            <a:avLst/>
          </a:prstGeom>
          <a:noFill/>
          <a:ln/>
        </p:spPr>
        <p:txBody>
          <a:bodyPr wrap="none" lIns="0" tIns="0" rIns="0" bIns="0" rtlCol="0" anchor="t">
            <a:spAutoFit/>
          </a:bodyPr>
          <a:lstStyle/>
          <a:p>
            <a:pPr algn="l" indent="0" marL="0">
              <a:lnSpc>
                <a:spcPts val="1200"/>
              </a:lnSpc>
              <a:buNone/>
            </a:pPr>
            <a:r>
              <a:rPr lang="en-US" sz="634" b="1" spc="1" kern="0" dirty="0">
                <a:solidFill>
                  <a:srgbClr val="3498DB"/>
                </a:solidFill>
              </a:rPr>
              <a:t>Result</a:t>
            </a:r>
            <a:endParaRPr lang="en-US" sz="634" dirty="0"/>
          </a:p>
        </p:txBody>
      </p:sp>
      <p:sp>
        <p:nvSpPr>
          <p:cNvPr id="32" name="Text 29"/>
          <p:cNvSpPr/>
          <p:nvPr/>
        </p:nvSpPr>
        <p:spPr>
          <a:xfrm>
            <a:off x="6229350" y="3785015"/>
            <a:ext cx="1484756"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Best </a:t>
            </a:r>
            <a:pPr algn="l" indent="0" marL="0">
              <a:lnSpc>
                <a:spcPts val="1300"/>
              </a:lnSpc>
              <a:buNone/>
            </a:pPr>
            <a:r>
              <a:rPr lang="en-US" sz="683" b="1" dirty="0">
                <a:solidFill>
                  <a:srgbClr val="3498DB"/>
                </a:solidFill>
              </a:rPr>
              <a:t>sensitivity</a:t>
            </a:r>
            <a:pPr algn="l" indent="0" marL="0">
              <a:lnSpc>
                <a:spcPts val="1300"/>
              </a:lnSpc>
              <a:buNone/>
            </a:pPr>
            <a:r>
              <a:rPr lang="en-US" sz="727" dirty="0">
                <a:solidFill>
                  <a:srgbClr val="BDC3C7"/>
                </a:solidFill>
              </a:rPr>
              <a:t> and </a:t>
            </a:r>
            <a:pPr algn="l" indent="0" marL="0">
              <a:lnSpc>
                <a:spcPts val="1300"/>
              </a:lnSpc>
              <a:buNone/>
            </a:pPr>
            <a:r>
              <a:rPr lang="en-US" sz="683" b="1" dirty="0">
                <a:solidFill>
                  <a:srgbClr val="3498DB"/>
                </a:solidFill>
              </a:rPr>
              <a:t>specificity</a:t>
            </a:r>
            <a:endParaRPr lang="en-US" sz="727" dirty="0"/>
          </a:p>
        </p:txBody>
      </p:sp>
      <p:sp>
        <p:nvSpPr>
          <p:cNvPr id="33" name="Text 30"/>
          <p:cNvSpPr/>
          <p:nvPr/>
        </p:nvSpPr>
        <p:spPr>
          <a:xfrm>
            <a:off x="6229350" y="4016462"/>
            <a:ext cx="1697617"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Reliable predictions on new patients</a:t>
            </a:r>
            <a:endParaRPr lang="en-US" sz="727" dirty="0"/>
          </a:p>
        </p:txBody>
      </p:sp>
      <p:sp>
        <p:nvSpPr>
          <p:cNvPr id="34" name="Text 31"/>
          <p:cNvSpPr/>
          <p:nvPr/>
        </p:nvSpPr>
        <p:spPr>
          <a:xfrm>
            <a:off x="6229350" y="4247908"/>
            <a:ext cx="1647834" cy="160009"/>
          </a:xfrm>
          <a:prstGeom prst="rect">
            <a:avLst/>
          </a:prstGeom>
          <a:noFill/>
          <a:ln/>
        </p:spPr>
        <p:txBody>
          <a:bodyPr wrap="none" lIns="0" tIns="0" rIns="0" bIns="0" rtlCol="0" anchor="t">
            <a:spAutoFit/>
          </a:bodyPr>
          <a:lstStyle/>
          <a:p>
            <a:pPr algn="l" indent="0" marL="0">
              <a:lnSpc>
                <a:spcPts val="1300"/>
              </a:lnSpc>
              <a:buNone/>
            </a:pPr>
            <a:r>
              <a:rPr lang="en-US" sz="727" dirty="0">
                <a:solidFill>
                  <a:srgbClr val="BDC3C7"/>
                </a:solidFill>
              </a:rPr>
              <a:t>Clinical consequence: </a:t>
            </a:r>
            <a:pPr algn="l" indent="0" marL="0">
              <a:lnSpc>
                <a:spcPts val="1300"/>
              </a:lnSpc>
              <a:buNone/>
            </a:pPr>
            <a:r>
              <a:rPr lang="en-US" sz="683" b="1" dirty="0">
                <a:solidFill>
                  <a:srgbClr val="3498DB"/>
                </a:solidFill>
              </a:rPr>
              <a:t>Trustworthy</a:t>
            </a:r>
            <a:endParaRPr lang="en-US" sz="727" dirty="0"/>
          </a:p>
        </p:txBody>
      </p:sp>
      <p:sp>
        <p:nvSpPr>
          <p:cNvPr id="35" name="Shape 32"/>
          <p:cNvSpPr/>
          <p:nvPr/>
        </p:nvSpPr>
        <p:spPr>
          <a:xfrm>
            <a:off x="428625" y="4729386"/>
            <a:ext cx="8286750" cy="841177"/>
          </a:xfrm>
          <a:prstGeom prst="rect">
            <a:avLst/>
          </a:prstGeom>
          <a:solidFill>
            <a:srgbClr val="3498DB">
              <a:alpha val="10000"/>
            </a:srgbClr>
          </a:solidFill>
          <a:ln/>
        </p:spPr>
      </p:sp>
      <p:sp>
        <p:nvSpPr>
          <p:cNvPr id="36" name="Shape 33"/>
          <p:cNvSpPr/>
          <p:nvPr/>
        </p:nvSpPr>
        <p:spPr>
          <a:xfrm>
            <a:off x="428625" y="4729386"/>
            <a:ext cx="28575" cy="841177"/>
          </a:xfrm>
          <a:prstGeom prst="rect">
            <a:avLst/>
          </a:prstGeom>
          <a:solidFill>
            <a:srgbClr val="3498DB"/>
          </a:solidFill>
          <a:ln/>
        </p:spPr>
      </p:sp>
      <p:sp>
        <p:nvSpPr>
          <p:cNvPr id="37" name="Text 34"/>
          <p:cNvSpPr/>
          <p:nvPr/>
        </p:nvSpPr>
        <p:spPr>
          <a:xfrm>
            <a:off x="571500" y="4872261"/>
            <a:ext cx="8001000" cy="155377"/>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Key Insight</a:t>
            </a:r>
            <a:endParaRPr lang="en-US" sz="784" dirty="0"/>
          </a:p>
        </p:txBody>
      </p:sp>
      <p:sp>
        <p:nvSpPr>
          <p:cNvPr id="38" name="Text 35"/>
          <p:cNvSpPr/>
          <p:nvPr/>
        </p:nvSpPr>
        <p:spPr>
          <a:xfrm>
            <a:off x="571500" y="5084787"/>
            <a:ext cx="800100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In medical diagnosis, the bias-variance tradeoff is not just an academic exercise—it directly impacts patient outcomes. Finding the optimal balance ensures that the model is neither too conservative (missing real cases) nor too aggressive (creating false alarms).</a:t>
            </a:r>
            <a:endParaRPr lang="en-US" sz="78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559623"/>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Tackling High Bias: Making the Model Smarter</a:t>
            </a:r>
            <a:endParaRPr lang="en-US" sz="1602" dirty="0"/>
          </a:p>
        </p:txBody>
      </p:sp>
      <p:sp>
        <p:nvSpPr>
          <p:cNvPr id="4" name="Text 1"/>
          <p:cNvSpPr/>
          <p:nvPr/>
        </p:nvSpPr>
        <p:spPr>
          <a:xfrm>
            <a:off x="428625" y="812602"/>
            <a:ext cx="8286750" cy="175022"/>
          </a:xfrm>
          <a:prstGeom prst="rect">
            <a:avLst/>
          </a:prstGeom>
          <a:noFill/>
          <a:ln/>
        </p:spPr>
        <p:txBody>
          <a:bodyPr wrap="none" lIns="0" tIns="0" rIns="0" bIns="0" rtlCol="0" anchor="t">
            <a:spAutoFit/>
          </a:bodyPr>
          <a:lstStyle/>
          <a:p>
            <a:pPr algn="l" indent="0" marL="0">
              <a:lnSpc>
                <a:spcPts val="1200"/>
              </a:lnSpc>
              <a:buNone/>
            </a:pPr>
            <a:r>
              <a:rPr lang="en-US" sz="942" dirty="0">
                <a:solidFill>
                  <a:srgbClr val="3498DB"/>
                </a:solidFill>
              </a:rPr>
              <a:t>Strategies to Reduce Underfitting</a:t>
            </a:r>
            <a:endParaRPr lang="en-US" sz="942" dirty="0"/>
          </a:p>
        </p:txBody>
      </p:sp>
      <p:sp>
        <p:nvSpPr>
          <p:cNvPr id="5" name="Shape 2"/>
          <p:cNvSpPr/>
          <p:nvPr/>
        </p:nvSpPr>
        <p:spPr>
          <a:xfrm>
            <a:off x="428625" y="1380530"/>
            <a:ext cx="200025" cy="200025"/>
          </a:xfrm>
          <a:prstGeom prst="ellipse">
            <a:avLst/>
          </a:prstGeom>
          <a:solidFill>
            <a:srgbClr val="E74C3C"/>
          </a:solidFill>
          <a:ln/>
        </p:spPr>
      </p:sp>
      <p:sp>
        <p:nvSpPr>
          <p:cNvPr id="6" name="Text 3"/>
          <p:cNvSpPr/>
          <p:nvPr/>
        </p:nvSpPr>
        <p:spPr>
          <a:xfrm>
            <a:off x="428625" y="13805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1</a:t>
            </a:r>
            <a:endParaRPr lang="en-US" sz="683" dirty="0"/>
          </a:p>
        </p:txBody>
      </p:sp>
      <p:sp>
        <p:nvSpPr>
          <p:cNvPr id="7" name="Text 4"/>
          <p:cNvSpPr/>
          <p:nvPr/>
        </p:nvSpPr>
        <p:spPr>
          <a:xfrm>
            <a:off x="714375" y="1366242"/>
            <a:ext cx="1738638"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E74C3C"/>
                </a:solidFill>
              </a:rPr>
              <a:t>Increase Model Complexity</a:t>
            </a:r>
            <a:endParaRPr lang="en-US" sz="885" dirty="0"/>
          </a:p>
        </p:txBody>
      </p:sp>
      <p:sp>
        <p:nvSpPr>
          <p:cNvPr id="8" name="Text 5"/>
          <p:cNvSpPr/>
          <p:nvPr/>
        </p:nvSpPr>
        <p:spPr>
          <a:xfrm>
            <a:off x="714375" y="1666280"/>
            <a:ext cx="371475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Switch to a more flexible model architecture that can capture non-linear patterns and complex relationships.</a:t>
            </a:r>
            <a:endParaRPr lang="en-US" sz="780" dirty="0"/>
          </a:p>
        </p:txBody>
      </p:sp>
      <p:sp>
        <p:nvSpPr>
          <p:cNvPr id="9" name="Text 6"/>
          <p:cNvSpPr/>
          <p:nvPr/>
        </p:nvSpPr>
        <p:spPr>
          <a:xfrm>
            <a:off x="714375" y="215205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3498DB"/>
                </a:solidFill>
              </a:rPr>
              <a:t> Replace Linear Regression with Polynomial Regression, or use a </a:t>
            </a:r>
            <a:pPr algn="l" indent="0" marL="0">
              <a:lnSpc>
                <a:spcPts val="1200"/>
              </a:lnSpc>
              <a:buNone/>
            </a:pPr>
            <a:r>
              <a:rPr lang="en-US" sz="727" dirty="0">
                <a:solidFill>
                  <a:srgbClr val="3498DB"/>
                </a:solidFill>
              </a:rPr>
              <a:t>deeper Neural Network.</a:t>
            </a:r>
            <a:endParaRPr lang="en-US" sz="727" dirty="0"/>
          </a:p>
        </p:txBody>
      </p:sp>
      <p:sp>
        <p:nvSpPr>
          <p:cNvPr id="10" name="Shape 7"/>
          <p:cNvSpPr/>
          <p:nvPr/>
        </p:nvSpPr>
        <p:spPr>
          <a:xfrm>
            <a:off x="4714875" y="1380530"/>
            <a:ext cx="200025" cy="200025"/>
          </a:xfrm>
          <a:prstGeom prst="ellipse">
            <a:avLst/>
          </a:prstGeom>
          <a:solidFill>
            <a:srgbClr val="E74C3C"/>
          </a:solidFill>
          <a:ln/>
        </p:spPr>
      </p:sp>
      <p:sp>
        <p:nvSpPr>
          <p:cNvPr id="11" name="Text 8"/>
          <p:cNvSpPr/>
          <p:nvPr/>
        </p:nvSpPr>
        <p:spPr>
          <a:xfrm>
            <a:off x="4714875" y="13805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2</a:t>
            </a:r>
            <a:endParaRPr lang="en-US" sz="683" dirty="0"/>
          </a:p>
        </p:txBody>
      </p:sp>
      <p:sp>
        <p:nvSpPr>
          <p:cNvPr id="12" name="Text 9"/>
          <p:cNvSpPr/>
          <p:nvPr/>
        </p:nvSpPr>
        <p:spPr>
          <a:xfrm>
            <a:off x="5000625" y="1366242"/>
            <a:ext cx="1809378"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E74C3C"/>
                </a:solidFill>
              </a:rPr>
              <a:t>Add More Relevant Features</a:t>
            </a:r>
            <a:endParaRPr lang="en-US" sz="885" dirty="0"/>
          </a:p>
        </p:txBody>
      </p:sp>
      <p:sp>
        <p:nvSpPr>
          <p:cNvPr id="13" name="Text 10"/>
          <p:cNvSpPr/>
          <p:nvPr/>
        </p:nvSpPr>
        <p:spPr>
          <a:xfrm>
            <a:off x="5000625" y="1666280"/>
            <a:ext cx="371475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Introduce new variables that have a strong relationship with the target variable, providing the model with more information.</a:t>
            </a:r>
            <a:endParaRPr lang="en-US" sz="780" dirty="0"/>
          </a:p>
        </p:txBody>
      </p:sp>
      <p:sp>
        <p:nvSpPr>
          <p:cNvPr id="14" name="Text 11"/>
          <p:cNvSpPr/>
          <p:nvPr/>
        </p:nvSpPr>
        <p:spPr>
          <a:xfrm>
            <a:off x="5000625" y="215205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3498DB"/>
                </a:solidFill>
              </a:rPr>
              <a:t> In house price prediction, add features like square footage, </a:t>
            </a:r>
            <a:pPr algn="l" indent="0" marL="0">
              <a:lnSpc>
                <a:spcPts val="1200"/>
              </a:lnSpc>
              <a:buNone/>
            </a:pPr>
            <a:r>
              <a:rPr lang="en-US" sz="727" dirty="0">
                <a:solidFill>
                  <a:srgbClr val="3498DB"/>
                </a:solidFill>
              </a:rPr>
              <a:t>neighborhood quality, and age of the house.</a:t>
            </a:r>
            <a:endParaRPr lang="en-US" sz="727" dirty="0"/>
          </a:p>
        </p:txBody>
      </p:sp>
      <p:sp>
        <p:nvSpPr>
          <p:cNvPr id="15" name="Shape 12"/>
          <p:cNvSpPr/>
          <p:nvPr/>
        </p:nvSpPr>
        <p:spPr>
          <a:xfrm>
            <a:off x="428625" y="2752130"/>
            <a:ext cx="200025" cy="200025"/>
          </a:xfrm>
          <a:prstGeom prst="ellipse">
            <a:avLst/>
          </a:prstGeom>
          <a:solidFill>
            <a:srgbClr val="E74C3C"/>
          </a:solidFill>
          <a:ln/>
        </p:spPr>
      </p:sp>
      <p:sp>
        <p:nvSpPr>
          <p:cNvPr id="16" name="Text 13"/>
          <p:cNvSpPr/>
          <p:nvPr/>
        </p:nvSpPr>
        <p:spPr>
          <a:xfrm>
            <a:off x="428625" y="27521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3</a:t>
            </a:r>
            <a:endParaRPr lang="en-US" sz="683" dirty="0"/>
          </a:p>
        </p:txBody>
      </p:sp>
      <p:sp>
        <p:nvSpPr>
          <p:cNvPr id="17" name="Text 14"/>
          <p:cNvSpPr/>
          <p:nvPr/>
        </p:nvSpPr>
        <p:spPr>
          <a:xfrm>
            <a:off x="714375" y="2737842"/>
            <a:ext cx="1443010"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E74C3C"/>
                </a:solidFill>
              </a:rPr>
              <a:t>Reduce Regularization</a:t>
            </a:r>
            <a:endParaRPr lang="en-US" sz="885" dirty="0"/>
          </a:p>
        </p:txBody>
      </p:sp>
      <p:sp>
        <p:nvSpPr>
          <p:cNvPr id="18" name="Text 15"/>
          <p:cNvSpPr/>
          <p:nvPr/>
        </p:nvSpPr>
        <p:spPr>
          <a:xfrm>
            <a:off x="714375" y="3037880"/>
            <a:ext cx="3714750"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Decrease the penalty on model complexity (e.g., lower the λ value in Ridge or Lasso regression), allowing the model to fit the data more closely.</a:t>
            </a:r>
            <a:endParaRPr lang="en-US" sz="780" dirty="0"/>
          </a:p>
        </p:txBody>
      </p:sp>
      <p:sp>
        <p:nvSpPr>
          <p:cNvPr id="19" name="Text 16"/>
          <p:cNvSpPr/>
          <p:nvPr/>
        </p:nvSpPr>
        <p:spPr>
          <a:xfrm>
            <a:off x="714375" y="369510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3498DB"/>
                </a:solidFill>
              </a:rPr>
              <a:t> Reduce the L2 regularization coefficient to allow larger weights and </a:t>
            </a:r>
            <a:pPr algn="l" indent="0" marL="0">
              <a:lnSpc>
                <a:spcPts val="1200"/>
              </a:lnSpc>
              <a:buNone/>
            </a:pPr>
            <a:r>
              <a:rPr lang="en-US" sz="727" dirty="0">
                <a:solidFill>
                  <a:srgbClr val="3498DB"/>
                </a:solidFill>
              </a:rPr>
              <a:t>more complex decision boundaries.</a:t>
            </a:r>
            <a:endParaRPr lang="en-US" sz="727" dirty="0"/>
          </a:p>
        </p:txBody>
      </p:sp>
      <p:sp>
        <p:nvSpPr>
          <p:cNvPr id="20" name="Shape 17"/>
          <p:cNvSpPr/>
          <p:nvPr/>
        </p:nvSpPr>
        <p:spPr>
          <a:xfrm>
            <a:off x="4714875" y="2752130"/>
            <a:ext cx="200025" cy="200025"/>
          </a:xfrm>
          <a:prstGeom prst="ellipse">
            <a:avLst/>
          </a:prstGeom>
          <a:solidFill>
            <a:srgbClr val="E74C3C"/>
          </a:solidFill>
          <a:ln/>
        </p:spPr>
      </p:sp>
      <p:sp>
        <p:nvSpPr>
          <p:cNvPr id="21" name="Text 18"/>
          <p:cNvSpPr/>
          <p:nvPr/>
        </p:nvSpPr>
        <p:spPr>
          <a:xfrm>
            <a:off x="4714875" y="27521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4</a:t>
            </a:r>
            <a:endParaRPr lang="en-US" sz="683" dirty="0"/>
          </a:p>
        </p:txBody>
      </p:sp>
      <p:sp>
        <p:nvSpPr>
          <p:cNvPr id="22" name="Text 19"/>
          <p:cNvSpPr/>
          <p:nvPr/>
        </p:nvSpPr>
        <p:spPr>
          <a:xfrm>
            <a:off x="5000625" y="2737842"/>
            <a:ext cx="1306860"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E74C3C"/>
                </a:solidFill>
              </a:rPr>
              <a:t>Feature Engineering</a:t>
            </a:r>
            <a:endParaRPr lang="en-US" sz="885" dirty="0"/>
          </a:p>
        </p:txBody>
      </p:sp>
      <p:sp>
        <p:nvSpPr>
          <p:cNvPr id="23" name="Text 20"/>
          <p:cNvSpPr/>
          <p:nvPr/>
        </p:nvSpPr>
        <p:spPr>
          <a:xfrm>
            <a:off x="5000625" y="3037880"/>
            <a:ext cx="371475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Transform existing features to better represent the underlying relationship between inputs and outputs.</a:t>
            </a:r>
            <a:endParaRPr lang="en-US" sz="780" dirty="0"/>
          </a:p>
        </p:txBody>
      </p:sp>
      <p:sp>
        <p:nvSpPr>
          <p:cNvPr id="24" name="Text 21"/>
          <p:cNvSpPr/>
          <p:nvPr/>
        </p:nvSpPr>
        <p:spPr>
          <a:xfrm>
            <a:off x="5000625" y="352365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3498DB"/>
                </a:solidFill>
              </a:rPr>
              <a:t> Create interaction terms (e.g., age × income), polynomial features, </a:t>
            </a:r>
            <a:pPr algn="l" indent="0" marL="0">
              <a:lnSpc>
                <a:spcPts val="1200"/>
              </a:lnSpc>
              <a:buNone/>
            </a:pPr>
            <a:r>
              <a:rPr lang="en-US" sz="727" dirty="0">
                <a:solidFill>
                  <a:srgbClr val="3498DB"/>
                </a:solidFill>
              </a:rPr>
              <a:t>or log transformations.</a:t>
            </a:r>
            <a:endParaRPr lang="en-US" sz="727" dirty="0"/>
          </a:p>
        </p:txBody>
      </p:sp>
      <p:sp>
        <p:nvSpPr>
          <p:cNvPr id="25" name="Shape 22"/>
          <p:cNvSpPr/>
          <p:nvPr/>
        </p:nvSpPr>
        <p:spPr>
          <a:xfrm>
            <a:off x="428625" y="4280892"/>
            <a:ext cx="8286750" cy="850106"/>
          </a:xfrm>
          <a:prstGeom prst="rect">
            <a:avLst/>
          </a:prstGeom>
          <a:solidFill>
            <a:srgbClr val="E74C3C">
              <a:alpha val="5000"/>
            </a:srgbClr>
          </a:solidFill>
          <a:ln/>
        </p:spPr>
      </p:sp>
      <p:sp>
        <p:nvSpPr>
          <p:cNvPr id="26" name="Shape 23"/>
          <p:cNvSpPr/>
          <p:nvPr/>
        </p:nvSpPr>
        <p:spPr>
          <a:xfrm>
            <a:off x="428625" y="4280892"/>
            <a:ext cx="28575" cy="850106"/>
          </a:xfrm>
          <a:prstGeom prst="rect">
            <a:avLst/>
          </a:prstGeom>
          <a:solidFill>
            <a:srgbClr val="E74C3C"/>
          </a:solidFill>
          <a:ln/>
        </p:spPr>
      </p:sp>
      <p:sp>
        <p:nvSpPr>
          <p:cNvPr id="27" name="Text 24"/>
          <p:cNvSpPr/>
          <p:nvPr/>
        </p:nvSpPr>
        <p:spPr>
          <a:xfrm>
            <a:off x="571500" y="4423767"/>
            <a:ext cx="8001000" cy="164306"/>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E74C3C"/>
                </a:solidFill>
              </a:rPr>
              <a:t>⚠ Key Insight</a:t>
            </a:r>
            <a:endParaRPr lang="en-US" sz="784" dirty="0"/>
          </a:p>
        </p:txBody>
      </p:sp>
      <p:sp>
        <p:nvSpPr>
          <p:cNvPr id="28" name="Text 25"/>
          <p:cNvSpPr/>
          <p:nvPr/>
        </p:nvSpPr>
        <p:spPr>
          <a:xfrm>
            <a:off x="571500" y="4645223"/>
            <a:ext cx="800100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When diagnosing high bias, look for </a:t>
            </a:r>
            <a:pPr algn="l" indent="0" marL="0">
              <a:lnSpc>
                <a:spcPts val="1400"/>
              </a:lnSpc>
              <a:buNone/>
            </a:pPr>
            <a:r>
              <a:rPr lang="en-US" sz="734" b="1" dirty="0">
                <a:solidFill>
                  <a:srgbClr val="E74C3C"/>
                </a:solidFill>
              </a:rPr>
              <a:t>poor performance on both training and test data</a:t>
            </a:r>
            <a:pPr algn="l" indent="0" marL="0">
              <a:lnSpc>
                <a:spcPts val="1400"/>
              </a:lnSpc>
              <a:buNone/>
            </a:pPr>
            <a:r>
              <a:rPr lang="en-US" sz="780" dirty="0">
                <a:solidFill>
                  <a:srgbClr val="BDC3C7"/>
                </a:solidFill>
              </a:rPr>
              <a:t>. This is your signal that the model is too simple and needs to be </a:t>
            </a:r>
            <a:pPr algn="l" indent="0" marL="0">
              <a:lnSpc>
                <a:spcPts val="1400"/>
              </a:lnSpc>
              <a:buNone/>
            </a:pPr>
            <a:r>
              <a:rPr lang="en-US" sz="780" dirty="0">
                <a:solidFill>
                  <a:srgbClr val="BDC3C7"/>
                </a:solidFill>
              </a:rPr>
              <a:t>made more flexible.</a:t>
            </a:r>
            <a:endParaRPr lang="en-US" sz="78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9144000" cy="5731073"/>
          </a:xfrm>
          <a:prstGeom prst="rect">
            <a:avLst/>
          </a:prstGeom>
        </p:spPr>
      </p:pic>
      <p:sp>
        <p:nvSpPr>
          <p:cNvPr id="3" name="Text 0"/>
          <p:cNvSpPr/>
          <p:nvPr/>
        </p:nvSpPr>
        <p:spPr>
          <a:xfrm>
            <a:off x="428625" y="428625"/>
            <a:ext cx="8286750" cy="312539"/>
          </a:xfrm>
          <a:prstGeom prst="rect">
            <a:avLst/>
          </a:prstGeom>
          <a:noFill/>
          <a:ln/>
        </p:spPr>
        <p:txBody>
          <a:bodyPr wrap="none" lIns="0" tIns="0" rIns="0" bIns="0" rtlCol="0" anchor="t">
            <a:spAutoFit/>
          </a:bodyPr>
          <a:lstStyle/>
          <a:p>
            <a:pPr algn="l" indent="0" marL="0">
              <a:lnSpc>
                <a:spcPts val="2200"/>
              </a:lnSpc>
              <a:buNone/>
            </a:pPr>
            <a:r>
              <a:rPr lang="en-US" sz="1602" b="1" dirty="0">
                <a:solidFill>
                  <a:srgbClr val="ECF0F1"/>
                </a:solidFill>
              </a:rPr>
              <a:t>Tackling High Variance: Making the Model More Robust</a:t>
            </a:r>
            <a:endParaRPr lang="en-US" sz="1602" dirty="0"/>
          </a:p>
        </p:txBody>
      </p:sp>
      <p:sp>
        <p:nvSpPr>
          <p:cNvPr id="4" name="Text 1"/>
          <p:cNvSpPr/>
          <p:nvPr/>
        </p:nvSpPr>
        <p:spPr>
          <a:xfrm>
            <a:off x="428625" y="812602"/>
            <a:ext cx="8286750" cy="175022"/>
          </a:xfrm>
          <a:prstGeom prst="rect">
            <a:avLst/>
          </a:prstGeom>
          <a:noFill/>
          <a:ln/>
        </p:spPr>
        <p:txBody>
          <a:bodyPr wrap="none" lIns="0" tIns="0" rIns="0" bIns="0" rtlCol="0" anchor="t">
            <a:spAutoFit/>
          </a:bodyPr>
          <a:lstStyle/>
          <a:p>
            <a:pPr algn="l" indent="0" marL="0">
              <a:lnSpc>
                <a:spcPts val="1200"/>
              </a:lnSpc>
              <a:buNone/>
            </a:pPr>
            <a:r>
              <a:rPr lang="en-US" sz="942" dirty="0">
                <a:solidFill>
                  <a:srgbClr val="3498DB"/>
                </a:solidFill>
              </a:rPr>
              <a:t>Strategies to Reduce Overfitting</a:t>
            </a:r>
            <a:endParaRPr lang="en-US" sz="942" dirty="0"/>
          </a:p>
        </p:txBody>
      </p:sp>
      <p:sp>
        <p:nvSpPr>
          <p:cNvPr id="5" name="Shape 2"/>
          <p:cNvSpPr/>
          <p:nvPr/>
        </p:nvSpPr>
        <p:spPr>
          <a:xfrm>
            <a:off x="428625" y="1380530"/>
            <a:ext cx="200025" cy="200025"/>
          </a:xfrm>
          <a:prstGeom prst="ellipse">
            <a:avLst/>
          </a:prstGeom>
          <a:solidFill>
            <a:srgbClr val="3498DB"/>
          </a:solidFill>
          <a:ln/>
        </p:spPr>
      </p:sp>
      <p:sp>
        <p:nvSpPr>
          <p:cNvPr id="6" name="Text 3"/>
          <p:cNvSpPr/>
          <p:nvPr/>
        </p:nvSpPr>
        <p:spPr>
          <a:xfrm>
            <a:off x="428625" y="13805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1</a:t>
            </a:r>
            <a:endParaRPr lang="en-US" sz="683" dirty="0"/>
          </a:p>
        </p:txBody>
      </p:sp>
      <p:sp>
        <p:nvSpPr>
          <p:cNvPr id="7" name="Text 4"/>
          <p:cNvSpPr/>
          <p:nvPr/>
        </p:nvSpPr>
        <p:spPr>
          <a:xfrm>
            <a:off x="714375" y="1366242"/>
            <a:ext cx="1494467"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3498DB"/>
                </a:solidFill>
              </a:rPr>
              <a:t>Get More Training Data</a:t>
            </a:r>
            <a:endParaRPr lang="en-US" sz="885" dirty="0"/>
          </a:p>
        </p:txBody>
      </p:sp>
      <p:sp>
        <p:nvSpPr>
          <p:cNvPr id="8" name="Text 5"/>
          <p:cNvSpPr/>
          <p:nvPr/>
        </p:nvSpPr>
        <p:spPr>
          <a:xfrm>
            <a:off x="714375" y="1666280"/>
            <a:ext cx="3714750"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The most effective solution. More data </a:t>
            </a:r>
            <a:pPr algn="l" indent="0" marL="0">
              <a:lnSpc>
                <a:spcPts val="1400"/>
              </a:lnSpc>
              <a:buNone/>
            </a:pPr>
            <a:r>
              <a:rPr lang="en-US" sz="734" b="1" dirty="0">
                <a:solidFill>
                  <a:srgbClr val="E74C3C"/>
                </a:solidFill>
              </a:rPr>
              <a:t>dilutes the impact of noise</a:t>
            </a:r>
            <a:pPr algn="l" indent="0" marL="0">
              <a:lnSpc>
                <a:spcPts val="1400"/>
              </a:lnSpc>
              <a:buNone/>
            </a:pPr>
            <a:r>
              <a:rPr lang="en-US" sz="780" dirty="0">
                <a:solidFill>
                  <a:srgbClr val="BDC3C7"/>
                </a:solidFill>
              </a:rPr>
              <a:t> and </a:t>
            </a:r>
            <a:pPr algn="l" indent="0" marL="0">
              <a:lnSpc>
                <a:spcPts val="1400"/>
              </a:lnSpc>
              <a:buNone/>
            </a:pPr>
            <a:r>
              <a:rPr lang="en-US" sz="780" dirty="0">
                <a:solidFill>
                  <a:srgbClr val="BDC3C7"/>
                </a:solidFill>
              </a:rPr>
              <a:t>forces the model to learn the true signal rather than memorize specific </a:t>
            </a:r>
            <a:pPr algn="l" indent="0" marL="0">
              <a:lnSpc>
                <a:spcPts val="1400"/>
              </a:lnSpc>
              <a:buNone/>
            </a:pPr>
            <a:r>
              <a:rPr lang="en-US" sz="780" dirty="0">
                <a:solidFill>
                  <a:srgbClr val="BDC3C7"/>
                </a:solidFill>
              </a:rPr>
              <a:t>examples.</a:t>
            </a:r>
            <a:endParaRPr lang="en-US" sz="780" dirty="0"/>
          </a:p>
        </p:txBody>
      </p:sp>
      <p:sp>
        <p:nvSpPr>
          <p:cNvPr id="9" name="Text 6"/>
          <p:cNvSpPr/>
          <p:nvPr/>
        </p:nvSpPr>
        <p:spPr>
          <a:xfrm>
            <a:off x="714375" y="232350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E74C3C"/>
                </a:solidFill>
              </a:rPr>
              <a:t> Collecting more patient records for a medical diagnosis model </a:t>
            </a:r>
            <a:pPr algn="l" indent="0" marL="0">
              <a:lnSpc>
                <a:spcPts val="1200"/>
              </a:lnSpc>
              <a:buNone/>
            </a:pPr>
            <a:r>
              <a:rPr lang="en-US" sz="727" dirty="0">
                <a:solidFill>
                  <a:srgbClr val="E74C3C"/>
                </a:solidFill>
              </a:rPr>
              <a:t>makes it harder for the model to memorize individual cases.</a:t>
            </a:r>
            <a:endParaRPr lang="en-US" sz="727" dirty="0"/>
          </a:p>
        </p:txBody>
      </p:sp>
      <p:sp>
        <p:nvSpPr>
          <p:cNvPr id="10" name="Shape 7"/>
          <p:cNvSpPr/>
          <p:nvPr/>
        </p:nvSpPr>
        <p:spPr>
          <a:xfrm>
            <a:off x="4714875" y="1380530"/>
            <a:ext cx="200025" cy="200025"/>
          </a:xfrm>
          <a:prstGeom prst="ellipse">
            <a:avLst/>
          </a:prstGeom>
          <a:solidFill>
            <a:srgbClr val="3498DB"/>
          </a:solidFill>
          <a:ln/>
        </p:spPr>
      </p:sp>
      <p:sp>
        <p:nvSpPr>
          <p:cNvPr id="11" name="Text 8"/>
          <p:cNvSpPr/>
          <p:nvPr/>
        </p:nvSpPr>
        <p:spPr>
          <a:xfrm>
            <a:off x="4714875" y="138053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2</a:t>
            </a:r>
            <a:endParaRPr lang="en-US" sz="683" dirty="0"/>
          </a:p>
        </p:txBody>
      </p:sp>
      <p:sp>
        <p:nvSpPr>
          <p:cNvPr id="12" name="Text 9"/>
          <p:cNvSpPr/>
          <p:nvPr/>
        </p:nvSpPr>
        <p:spPr>
          <a:xfrm>
            <a:off x="5000625" y="1366242"/>
            <a:ext cx="1657517"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3498DB"/>
                </a:solidFill>
              </a:rPr>
              <a:t>Reduce Model Complexity</a:t>
            </a:r>
            <a:endParaRPr lang="en-US" sz="885" dirty="0"/>
          </a:p>
        </p:txBody>
      </p:sp>
      <p:sp>
        <p:nvSpPr>
          <p:cNvPr id="13" name="Text 10"/>
          <p:cNvSpPr/>
          <p:nvPr/>
        </p:nvSpPr>
        <p:spPr>
          <a:xfrm>
            <a:off x="5000625" y="1666280"/>
            <a:ext cx="3714750"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Simplify the model architecture to reduce its capacity to fit noise. This includes using fewer features, pruning decision trees, or using shallower neural networks.</a:t>
            </a:r>
            <a:endParaRPr lang="en-US" sz="780" dirty="0"/>
          </a:p>
        </p:txBody>
      </p:sp>
      <p:sp>
        <p:nvSpPr>
          <p:cNvPr id="14" name="Text 11"/>
          <p:cNvSpPr/>
          <p:nvPr/>
        </p:nvSpPr>
        <p:spPr>
          <a:xfrm>
            <a:off x="5000625" y="232350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E74C3C"/>
                </a:solidFill>
              </a:rPr>
              <a:t> Replace a 10th-degree polynomial with a 2nd-degree polynomial, </a:t>
            </a:r>
            <a:pPr algn="l" indent="0" marL="0">
              <a:lnSpc>
                <a:spcPts val="1200"/>
              </a:lnSpc>
              <a:buNone/>
            </a:pPr>
            <a:r>
              <a:rPr lang="en-US" sz="727" dirty="0">
                <a:solidFill>
                  <a:srgbClr val="E74C3C"/>
                </a:solidFill>
              </a:rPr>
              <a:t>or reduce the number of layers in a neural network.</a:t>
            </a:r>
            <a:endParaRPr lang="en-US" sz="727" dirty="0"/>
          </a:p>
        </p:txBody>
      </p:sp>
      <p:sp>
        <p:nvSpPr>
          <p:cNvPr id="15" name="Shape 12"/>
          <p:cNvSpPr/>
          <p:nvPr/>
        </p:nvSpPr>
        <p:spPr>
          <a:xfrm>
            <a:off x="428625" y="2923580"/>
            <a:ext cx="200025" cy="200025"/>
          </a:xfrm>
          <a:prstGeom prst="ellipse">
            <a:avLst/>
          </a:prstGeom>
          <a:solidFill>
            <a:srgbClr val="3498DB"/>
          </a:solidFill>
          <a:ln/>
        </p:spPr>
      </p:sp>
      <p:sp>
        <p:nvSpPr>
          <p:cNvPr id="16" name="Text 13"/>
          <p:cNvSpPr/>
          <p:nvPr/>
        </p:nvSpPr>
        <p:spPr>
          <a:xfrm>
            <a:off x="428625" y="292358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3</a:t>
            </a:r>
            <a:endParaRPr lang="en-US" sz="683" dirty="0"/>
          </a:p>
        </p:txBody>
      </p:sp>
      <p:sp>
        <p:nvSpPr>
          <p:cNvPr id="17" name="Text 14"/>
          <p:cNvSpPr/>
          <p:nvPr/>
        </p:nvSpPr>
        <p:spPr>
          <a:xfrm>
            <a:off x="714375" y="2909292"/>
            <a:ext cx="1524158"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3498DB"/>
                </a:solidFill>
              </a:rPr>
              <a:t>Increase Regularization</a:t>
            </a:r>
            <a:endParaRPr lang="en-US" sz="885" dirty="0"/>
          </a:p>
        </p:txBody>
      </p:sp>
      <p:sp>
        <p:nvSpPr>
          <p:cNvPr id="18" name="Text 15"/>
          <p:cNvSpPr/>
          <p:nvPr/>
        </p:nvSpPr>
        <p:spPr>
          <a:xfrm>
            <a:off x="714375" y="3209330"/>
            <a:ext cx="3714750"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Add a penalty term to the loss function (e.g., L1 or L2 regularization) to </a:t>
            </a:r>
            <a:pPr algn="l" indent="0" marL="0">
              <a:lnSpc>
                <a:spcPts val="1400"/>
              </a:lnSpc>
              <a:buNone/>
            </a:pPr>
            <a:r>
              <a:rPr lang="en-US" sz="780" dirty="0">
                <a:solidFill>
                  <a:srgbClr val="BDC3C7"/>
                </a:solidFill>
              </a:rPr>
              <a:t>constrain the model's weights, which </a:t>
            </a:r>
            <a:pPr algn="l" indent="0" marL="0">
              <a:lnSpc>
                <a:spcPts val="1400"/>
              </a:lnSpc>
              <a:buNone/>
            </a:pPr>
            <a:r>
              <a:rPr lang="en-US" sz="734" b="1" dirty="0">
                <a:solidFill>
                  <a:srgbClr val="E74C3C"/>
                </a:solidFill>
              </a:rPr>
              <a:t>discourages overly complex </a:t>
            </a:r>
            <a:pPr algn="l" indent="0" marL="0">
              <a:lnSpc>
                <a:spcPts val="1400"/>
              </a:lnSpc>
              <a:buNone/>
            </a:pPr>
            <a:r>
              <a:rPr lang="en-US" sz="734" b="1" dirty="0">
                <a:solidFill>
                  <a:srgbClr val="E74C3C"/>
                </a:solidFill>
              </a:rPr>
              <a:t>solutions</a:t>
            </a:r>
            <a:pPr algn="l" indent="0" marL="0">
              <a:lnSpc>
                <a:spcPts val="1400"/>
              </a:lnSpc>
              <a:buNone/>
            </a:pPr>
            <a:r>
              <a:rPr lang="en-US" sz="780" dirty="0">
                <a:solidFill>
                  <a:srgbClr val="BDC3C7"/>
                </a:solidFill>
              </a:rPr>
              <a:t>.</a:t>
            </a:r>
            <a:endParaRPr lang="en-US" sz="780" dirty="0"/>
          </a:p>
        </p:txBody>
      </p:sp>
      <p:sp>
        <p:nvSpPr>
          <p:cNvPr id="19" name="Text 16"/>
          <p:cNvSpPr/>
          <p:nvPr/>
        </p:nvSpPr>
        <p:spPr>
          <a:xfrm>
            <a:off x="714375" y="386655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E74C3C"/>
                </a:solidFill>
              </a:rPr>
              <a:t> Increase the λ (lambda) value in Ridge or Lasso regression to </a:t>
            </a:r>
            <a:pPr algn="l" indent="0" marL="0">
              <a:lnSpc>
                <a:spcPts val="1200"/>
              </a:lnSpc>
              <a:buNone/>
            </a:pPr>
            <a:r>
              <a:rPr lang="en-US" sz="727" dirty="0">
                <a:solidFill>
                  <a:srgbClr val="E74C3C"/>
                </a:solidFill>
              </a:rPr>
              <a:t>penalize large weights and prevent overfitting.</a:t>
            </a:r>
            <a:endParaRPr lang="en-US" sz="727" dirty="0"/>
          </a:p>
        </p:txBody>
      </p:sp>
      <p:sp>
        <p:nvSpPr>
          <p:cNvPr id="20" name="Shape 17"/>
          <p:cNvSpPr/>
          <p:nvPr/>
        </p:nvSpPr>
        <p:spPr>
          <a:xfrm>
            <a:off x="4714875" y="2923580"/>
            <a:ext cx="200025" cy="200025"/>
          </a:xfrm>
          <a:prstGeom prst="ellipse">
            <a:avLst/>
          </a:prstGeom>
          <a:solidFill>
            <a:srgbClr val="3498DB"/>
          </a:solidFill>
          <a:ln/>
        </p:spPr>
      </p:sp>
      <p:sp>
        <p:nvSpPr>
          <p:cNvPr id="21" name="Text 18"/>
          <p:cNvSpPr/>
          <p:nvPr/>
        </p:nvSpPr>
        <p:spPr>
          <a:xfrm>
            <a:off x="4714875" y="2923580"/>
            <a:ext cx="200025" cy="200025"/>
          </a:xfrm>
          <a:prstGeom prst="rect">
            <a:avLst/>
          </a:prstGeom>
          <a:noFill/>
          <a:ln/>
        </p:spPr>
        <p:txBody>
          <a:bodyPr wrap="square" lIns="0" tIns="0" rIns="0" bIns="0" rtlCol="0" anchor="ctr">
            <a:spAutoFit/>
          </a:bodyPr>
          <a:lstStyle/>
          <a:p>
            <a:pPr algn="ctr" indent="0" marL="0">
              <a:lnSpc>
                <a:spcPts val="900"/>
              </a:lnSpc>
              <a:buNone/>
            </a:pPr>
            <a:r>
              <a:rPr lang="en-US" sz="683" b="1" dirty="0">
                <a:solidFill>
                  <a:srgbClr val="ECF0F1"/>
                </a:solidFill>
              </a:rPr>
              <a:t>4</a:t>
            </a:r>
            <a:endParaRPr lang="en-US" sz="683" dirty="0"/>
          </a:p>
        </p:txBody>
      </p:sp>
      <p:sp>
        <p:nvSpPr>
          <p:cNvPr id="22" name="Text 19"/>
          <p:cNvSpPr/>
          <p:nvPr/>
        </p:nvSpPr>
        <p:spPr>
          <a:xfrm>
            <a:off x="5000625" y="2909292"/>
            <a:ext cx="1215163" cy="167153"/>
          </a:xfrm>
          <a:prstGeom prst="rect">
            <a:avLst/>
          </a:prstGeom>
          <a:noFill/>
          <a:ln/>
        </p:spPr>
        <p:txBody>
          <a:bodyPr wrap="none" lIns="0" tIns="0" rIns="0" bIns="0" rtlCol="0" anchor="t">
            <a:spAutoFit/>
          </a:bodyPr>
          <a:lstStyle/>
          <a:p>
            <a:pPr algn="l" indent="0" marL="0">
              <a:lnSpc>
                <a:spcPts val="1300"/>
              </a:lnSpc>
              <a:buNone/>
            </a:pPr>
            <a:r>
              <a:rPr lang="en-US" sz="885" b="1" dirty="0">
                <a:solidFill>
                  <a:srgbClr val="3498DB"/>
                </a:solidFill>
              </a:rPr>
              <a:t>Ensemble Methods</a:t>
            </a:r>
            <a:endParaRPr lang="en-US" sz="885" dirty="0"/>
          </a:p>
        </p:txBody>
      </p:sp>
      <p:sp>
        <p:nvSpPr>
          <p:cNvPr id="23" name="Text 20"/>
          <p:cNvSpPr/>
          <p:nvPr/>
        </p:nvSpPr>
        <p:spPr>
          <a:xfrm>
            <a:off x="5000625" y="3209330"/>
            <a:ext cx="3714750" cy="51435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Combine multiple high-variance models to create a single, more stable, low-variance model. Techniques like Bagging and Boosting average out individual model noise.</a:t>
            </a:r>
            <a:endParaRPr lang="en-US" sz="780" dirty="0"/>
          </a:p>
        </p:txBody>
      </p:sp>
      <p:sp>
        <p:nvSpPr>
          <p:cNvPr id="24" name="Text 21"/>
          <p:cNvSpPr/>
          <p:nvPr/>
        </p:nvSpPr>
        <p:spPr>
          <a:xfrm>
            <a:off x="5000625" y="3866555"/>
            <a:ext cx="3714750" cy="300038"/>
          </a:xfrm>
          <a:prstGeom prst="rect">
            <a:avLst/>
          </a:prstGeom>
          <a:noFill/>
          <a:ln/>
        </p:spPr>
        <p:txBody>
          <a:bodyPr wrap="square" lIns="102108" tIns="0" rIns="0" bIns="0" rtlCol="0" anchor="t">
            <a:spAutoFit/>
          </a:bodyPr>
          <a:lstStyle/>
          <a:p>
            <a:pPr algn="l" indent="0" marL="0">
              <a:lnSpc>
                <a:spcPts val="1200"/>
              </a:lnSpc>
              <a:buNone/>
            </a:pPr>
            <a:r>
              <a:rPr lang="en-US" sz="727" dirty="0">
                <a:solidFill>
                  <a:srgbClr val="3498DB"/>
                </a:solidFill>
              </a:rPr>
              <a:t>Example:</a:t>
            </a:r>
            <a:pPr algn="l" indent="0" marL="0">
              <a:lnSpc>
                <a:spcPts val="1200"/>
              </a:lnSpc>
              <a:buNone/>
            </a:pPr>
            <a:r>
              <a:rPr lang="en-US" sz="727" dirty="0">
                <a:solidFill>
                  <a:srgbClr val="E74C3C"/>
                </a:solidFill>
              </a:rPr>
              <a:t> Use Random Forests (ensemble of decision trees) instead of a </a:t>
            </a:r>
            <a:pPr algn="l" indent="0" marL="0">
              <a:lnSpc>
                <a:spcPts val="1200"/>
              </a:lnSpc>
              <a:buNone/>
            </a:pPr>
            <a:r>
              <a:rPr lang="en-US" sz="727" dirty="0">
                <a:solidFill>
                  <a:srgbClr val="E74C3C"/>
                </a:solidFill>
              </a:rPr>
              <a:t>single deep decision tree to reduce variance.</a:t>
            </a:r>
            <a:endParaRPr lang="en-US" sz="727" dirty="0"/>
          </a:p>
        </p:txBody>
      </p:sp>
      <p:sp>
        <p:nvSpPr>
          <p:cNvPr id="25" name="Shape 22"/>
          <p:cNvSpPr/>
          <p:nvPr/>
        </p:nvSpPr>
        <p:spPr>
          <a:xfrm>
            <a:off x="428625" y="4452342"/>
            <a:ext cx="8286750" cy="850106"/>
          </a:xfrm>
          <a:prstGeom prst="rect">
            <a:avLst/>
          </a:prstGeom>
          <a:solidFill>
            <a:srgbClr val="3498DB">
              <a:alpha val="5000"/>
            </a:srgbClr>
          </a:solidFill>
          <a:ln/>
        </p:spPr>
      </p:sp>
      <p:sp>
        <p:nvSpPr>
          <p:cNvPr id="26" name="Shape 23"/>
          <p:cNvSpPr/>
          <p:nvPr/>
        </p:nvSpPr>
        <p:spPr>
          <a:xfrm>
            <a:off x="428625" y="4452342"/>
            <a:ext cx="28575" cy="850106"/>
          </a:xfrm>
          <a:prstGeom prst="rect">
            <a:avLst/>
          </a:prstGeom>
          <a:solidFill>
            <a:srgbClr val="3498DB"/>
          </a:solidFill>
          <a:ln/>
        </p:spPr>
      </p:sp>
      <p:sp>
        <p:nvSpPr>
          <p:cNvPr id="27" name="Text 24"/>
          <p:cNvSpPr/>
          <p:nvPr/>
        </p:nvSpPr>
        <p:spPr>
          <a:xfrm>
            <a:off x="571500" y="4595217"/>
            <a:ext cx="8001000" cy="164306"/>
          </a:xfrm>
          <a:prstGeom prst="rect">
            <a:avLst/>
          </a:prstGeom>
          <a:noFill/>
          <a:ln/>
        </p:spPr>
        <p:txBody>
          <a:bodyPr wrap="none" lIns="0" tIns="0" rIns="0" bIns="0" rtlCol="0" anchor="t">
            <a:spAutoFit/>
          </a:bodyPr>
          <a:lstStyle/>
          <a:p>
            <a:pPr algn="l" indent="0" marL="0">
              <a:lnSpc>
                <a:spcPts val="1100"/>
              </a:lnSpc>
              <a:buNone/>
            </a:pPr>
            <a:r>
              <a:rPr lang="en-US" sz="784" b="1" dirty="0">
                <a:solidFill>
                  <a:srgbClr val="3498DB"/>
                </a:solidFill>
              </a:rPr>
              <a:t>⚠ Key Insight</a:t>
            </a:r>
            <a:endParaRPr lang="en-US" sz="784" dirty="0"/>
          </a:p>
        </p:txBody>
      </p:sp>
      <p:sp>
        <p:nvSpPr>
          <p:cNvPr id="28" name="Text 25"/>
          <p:cNvSpPr/>
          <p:nvPr/>
        </p:nvSpPr>
        <p:spPr>
          <a:xfrm>
            <a:off x="571500" y="4816673"/>
            <a:ext cx="8001000" cy="342900"/>
          </a:xfrm>
          <a:prstGeom prst="rect">
            <a:avLst/>
          </a:prstGeom>
          <a:noFill/>
          <a:ln/>
        </p:spPr>
        <p:txBody>
          <a:bodyPr wrap="square" lIns="0" tIns="0" rIns="0" bIns="0" rtlCol="0" anchor="t">
            <a:spAutoFit/>
          </a:bodyPr>
          <a:lstStyle/>
          <a:p>
            <a:pPr algn="l" indent="0" marL="0">
              <a:lnSpc>
                <a:spcPts val="1400"/>
              </a:lnSpc>
              <a:buNone/>
            </a:pPr>
            <a:r>
              <a:rPr lang="en-US" sz="780" dirty="0">
                <a:solidFill>
                  <a:srgbClr val="BDC3C7"/>
                </a:solidFill>
              </a:rPr>
              <a:t>When diagnosing high variance, look for </a:t>
            </a:r>
            <a:pPr algn="l" indent="0" marL="0">
              <a:lnSpc>
                <a:spcPts val="1400"/>
              </a:lnSpc>
              <a:buNone/>
            </a:pPr>
            <a:r>
              <a:rPr lang="en-US" sz="734" b="1" dirty="0">
                <a:solidFill>
                  <a:srgbClr val="E74C3C"/>
                </a:solidFill>
              </a:rPr>
              <a:t>large gap between training and test performance</a:t>
            </a:r>
            <a:pPr algn="l" indent="0" marL="0">
              <a:lnSpc>
                <a:spcPts val="1400"/>
              </a:lnSpc>
              <a:buNone/>
            </a:pPr>
            <a:r>
              <a:rPr lang="en-US" sz="780" dirty="0">
                <a:solidFill>
                  <a:srgbClr val="BDC3C7"/>
                </a:solidFill>
              </a:rPr>
              <a:t>. The model performs well on training data but poorly on new </a:t>
            </a:r>
            <a:pPr algn="l" indent="0" marL="0">
              <a:lnSpc>
                <a:spcPts val="1400"/>
              </a:lnSpc>
              <a:buNone/>
            </a:pPr>
            <a:r>
              <a:rPr lang="en-US" sz="780" dirty="0">
                <a:solidFill>
                  <a:srgbClr val="BDC3C7"/>
                </a:solidFill>
              </a:rPr>
              <a:t>data—this is your signal that it's memorizing rather than generalizing.</a:t>
            </a:r>
            <a:endParaRPr lang="en-US" sz="78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12</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2025-11-17T08:53:44Z</dcterms:created>
  <dcterms:modified xsi:type="dcterms:W3CDTF">2025-11-17T08:53:44Z</dcterms:modified>
</cp:coreProperties>
</file>